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80" r:id="rId2"/>
  </p:sldMasterIdLst>
  <p:sldIdLst>
    <p:sldId id="256" r:id="rId3"/>
    <p:sldId id="257" r:id="rId4"/>
    <p:sldId id="258" r:id="rId5"/>
    <p:sldId id="259" r:id="rId6"/>
    <p:sldId id="260" r:id="rId7"/>
    <p:sldId id="275" r:id="rId8"/>
    <p:sldId id="278"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snapToGrid="0">
      <p:cViewPr varScale="1">
        <p:scale>
          <a:sx n="61" d="100"/>
          <a:sy n="61" d="100"/>
        </p:scale>
        <p:origin x="10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B5B0B3-B87E-4913-83C8-CBB6CE5ABE07}"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2A66D1E-A015-4136-92DA-6A5AAE88F2A1}">
      <dgm:prSet/>
      <dgm:spPr/>
      <dgm:t>
        <a:bodyPr/>
        <a:lstStyle/>
        <a:p>
          <a:r>
            <a:rPr lang="ru-RU" dirty="0">
              <a:solidFill>
                <a:schemeClr val="tx1"/>
              </a:solidFill>
            </a:rPr>
            <a:t>-  </a:t>
          </a:r>
          <a:r>
            <a:rPr lang="ru-RU" b="1" dirty="0" err="1">
              <a:solidFill>
                <a:schemeClr val="tx1"/>
              </a:solidFill>
            </a:rPr>
            <a:t>арзан</a:t>
          </a:r>
          <a:r>
            <a:rPr lang="ru-RU" b="1" dirty="0">
              <a:solidFill>
                <a:schemeClr val="tx1"/>
              </a:solidFill>
            </a:rPr>
            <a:t>, </a:t>
          </a:r>
          <a:r>
            <a:rPr lang="ru-RU" b="1" dirty="0" err="1">
              <a:solidFill>
                <a:schemeClr val="tx1"/>
              </a:solidFill>
            </a:rPr>
            <a:t>оңай</a:t>
          </a:r>
          <a:r>
            <a:rPr lang="ru-RU" b="1" dirty="0">
              <a:solidFill>
                <a:schemeClr val="tx1"/>
              </a:solidFill>
            </a:rPr>
            <a:t> </a:t>
          </a:r>
          <a:r>
            <a:rPr lang="ru-RU" b="1" dirty="0" err="1">
              <a:solidFill>
                <a:schemeClr val="tx1"/>
              </a:solidFill>
            </a:rPr>
            <a:t>табылатын</a:t>
          </a:r>
          <a:r>
            <a:rPr lang="ru-RU" b="1" dirty="0">
              <a:solidFill>
                <a:schemeClr val="tx1"/>
              </a:solidFill>
            </a:rPr>
            <a:t> </a:t>
          </a:r>
          <a:r>
            <a:rPr lang="ru-RU" b="1" dirty="0" err="1">
              <a:solidFill>
                <a:schemeClr val="tx1"/>
              </a:solidFill>
            </a:rPr>
            <a:t>субстратта</a:t>
          </a:r>
          <a:r>
            <a:rPr lang="ru-RU" b="1" dirty="0">
              <a:solidFill>
                <a:schemeClr val="tx1"/>
              </a:solidFill>
            </a:rPr>
            <a:t> </a:t>
          </a:r>
          <a:r>
            <a:rPr lang="ru-RU" b="1" dirty="0" err="1">
              <a:solidFill>
                <a:schemeClr val="tx1"/>
              </a:solidFill>
            </a:rPr>
            <a:t>өсіріледі</a:t>
          </a:r>
          <a:r>
            <a:rPr lang="ru-RU" b="1" dirty="0">
              <a:solidFill>
                <a:schemeClr val="tx1"/>
              </a:solidFill>
            </a:rPr>
            <a:t>;</a:t>
          </a:r>
          <a:endParaRPr lang="en-US" b="1" dirty="0">
            <a:solidFill>
              <a:schemeClr val="tx1"/>
            </a:solidFill>
          </a:endParaRPr>
        </a:p>
      </dgm:t>
    </dgm:pt>
    <dgm:pt modelId="{863BA45A-ADAA-4188-89DD-4A596C572DC0}" type="parTrans" cxnId="{7458595F-4326-449A-A477-A6D5DBDE69D0}">
      <dgm:prSet/>
      <dgm:spPr/>
      <dgm:t>
        <a:bodyPr/>
        <a:lstStyle/>
        <a:p>
          <a:endParaRPr lang="en-US"/>
        </a:p>
      </dgm:t>
    </dgm:pt>
    <dgm:pt modelId="{087555C3-F0D2-47DE-B1FD-99AFC0A0761D}" type="sibTrans" cxnId="{7458595F-4326-449A-A477-A6D5DBDE69D0}">
      <dgm:prSet/>
      <dgm:spPr/>
      <dgm:t>
        <a:bodyPr/>
        <a:lstStyle/>
        <a:p>
          <a:endParaRPr lang="en-US"/>
        </a:p>
      </dgm:t>
    </dgm:pt>
    <dgm:pt modelId="{4FF8A895-CCB3-4D03-A134-43A1DEDE03C5}">
      <dgm:prSet/>
      <dgm:spPr/>
      <dgm:t>
        <a:bodyPr/>
        <a:lstStyle/>
        <a:p>
          <a:r>
            <a:rPr lang="ru-RU" b="1" dirty="0">
              <a:solidFill>
                <a:schemeClr val="tx1"/>
              </a:solidFill>
            </a:rPr>
            <a:t>-  </a:t>
          </a:r>
          <a:r>
            <a:rPr lang="ru-RU" b="1" dirty="0" err="1">
              <a:solidFill>
                <a:schemeClr val="tx1"/>
              </a:solidFill>
            </a:rPr>
            <a:t>биомассаның</a:t>
          </a:r>
          <a:r>
            <a:rPr lang="ru-RU" b="1" dirty="0">
              <a:solidFill>
                <a:schemeClr val="tx1"/>
              </a:solidFill>
            </a:rPr>
            <a:t> өсу </a:t>
          </a:r>
          <a:r>
            <a:rPr lang="ru-RU" b="1" dirty="0" err="1">
              <a:solidFill>
                <a:schemeClr val="tx1"/>
              </a:solidFill>
            </a:rPr>
            <a:t>жылдамдығына</a:t>
          </a:r>
          <a:r>
            <a:rPr lang="ru-RU" b="1" dirty="0">
              <a:solidFill>
                <a:schemeClr val="tx1"/>
              </a:solidFill>
            </a:rPr>
            <a:t> </a:t>
          </a:r>
          <a:r>
            <a:rPr lang="ru-RU" b="1" dirty="0" err="1">
              <a:solidFill>
                <a:schemeClr val="tx1"/>
              </a:solidFill>
            </a:rPr>
            <a:t>жағдай</a:t>
          </a:r>
          <a:r>
            <a:rPr lang="ru-RU" b="1" dirty="0">
              <a:solidFill>
                <a:schemeClr val="tx1"/>
              </a:solidFill>
            </a:rPr>
            <a:t> </a:t>
          </a:r>
          <a:r>
            <a:rPr lang="ru-RU" b="1" dirty="0" err="1">
              <a:solidFill>
                <a:schemeClr val="tx1"/>
              </a:solidFill>
            </a:rPr>
            <a:t>жасау</a:t>
          </a:r>
          <a:r>
            <a:rPr lang="ru-RU" b="1" dirty="0">
              <a:solidFill>
                <a:schemeClr val="tx1"/>
              </a:solidFill>
            </a:rPr>
            <a:t>,( </a:t>
          </a:r>
          <a:r>
            <a:rPr lang="el-GR" b="1" dirty="0">
              <a:solidFill>
                <a:schemeClr val="tx1"/>
              </a:solidFill>
            </a:rPr>
            <a:t>μ) </a:t>
          </a:r>
          <a:r>
            <a:rPr lang="ru-RU" b="1" dirty="0" err="1">
              <a:solidFill>
                <a:schemeClr val="tx1"/>
              </a:solidFill>
            </a:rPr>
            <a:t>дайын</a:t>
          </a:r>
          <a:r>
            <a:rPr lang="ru-RU" b="1" dirty="0">
              <a:solidFill>
                <a:schemeClr val="tx1"/>
              </a:solidFill>
            </a:rPr>
            <a:t> </a:t>
          </a:r>
          <a:r>
            <a:rPr lang="ru-RU" b="1" dirty="0" err="1">
              <a:solidFill>
                <a:schemeClr val="tx1"/>
              </a:solidFill>
            </a:rPr>
            <a:t>өнімнің</a:t>
          </a:r>
          <a:r>
            <a:rPr lang="ru-RU" b="1" dirty="0">
              <a:solidFill>
                <a:schemeClr val="tx1"/>
              </a:solidFill>
            </a:rPr>
            <a:t> (Р.Р) </a:t>
          </a:r>
          <a:endParaRPr lang="en-US" b="1" dirty="0">
            <a:solidFill>
              <a:schemeClr val="tx1"/>
            </a:solidFill>
          </a:endParaRPr>
        </a:p>
      </dgm:t>
    </dgm:pt>
    <dgm:pt modelId="{9782235E-FB24-4F03-AD50-2BF0873EE4EB}" type="parTrans" cxnId="{AAC4EB90-89B1-449F-ADF9-5D10A4E19149}">
      <dgm:prSet/>
      <dgm:spPr/>
      <dgm:t>
        <a:bodyPr/>
        <a:lstStyle/>
        <a:p>
          <a:endParaRPr lang="en-US"/>
        </a:p>
      </dgm:t>
    </dgm:pt>
    <dgm:pt modelId="{08892D54-DA4D-4B54-9D20-53E5D28CFFAD}" type="sibTrans" cxnId="{AAC4EB90-89B1-449F-ADF9-5D10A4E19149}">
      <dgm:prSet/>
      <dgm:spPr/>
      <dgm:t>
        <a:bodyPr/>
        <a:lstStyle/>
        <a:p>
          <a:endParaRPr lang="en-US"/>
        </a:p>
      </dgm:t>
    </dgm:pt>
    <dgm:pt modelId="{9DB327AA-533F-4F9A-9E40-D4A32D90A22F}">
      <dgm:prSet/>
      <dgm:spPr/>
      <dgm:t>
        <a:bodyPr/>
        <a:lstStyle/>
        <a:p>
          <a:r>
            <a:rPr lang="ru-RU" b="1" dirty="0"/>
            <a:t>- </a:t>
          </a:r>
          <a:r>
            <a:rPr lang="ru-RU" b="1" dirty="0">
              <a:solidFill>
                <a:schemeClr val="tx1"/>
              </a:solidFill>
            </a:rPr>
            <a:t>қоректік </a:t>
          </a:r>
          <a:r>
            <a:rPr lang="ru-RU" b="1" dirty="0" err="1">
              <a:solidFill>
                <a:schemeClr val="tx1"/>
              </a:solidFill>
            </a:rPr>
            <a:t>субстратты</a:t>
          </a:r>
          <a:r>
            <a:rPr lang="ru-RU" b="1" dirty="0">
              <a:solidFill>
                <a:schemeClr val="tx1"/>
              </a:solidFill>
            </a:rPr>
            <a:t> экономика </a:t>
          </a:r>
          <a:r>
            <a:rPr lang="ru-RU" b="1" dirty="0" err="1">
              <a:solidFill>
                <a:schemeClr val="tx1"/>
              </a:solidFill>
            </a:rPr>
            <a:t>жағынан</a:t>
          </a:r>
          <a:r>
            <a:rPr lang="ru-RU" b="1" dirty="0">
              <a:solidFill>
                <a:schemeClr val="tx1"/>
              </a:solidFill>
            </a:rPr>
            <a:t> </a:t>
          </a:r>
          <a:r>
            <a:rPr lang="ru-RU" b="1" dirty="0" err="1">
              <a:solidFill>
                <a:schemeClr val="tx1"/>
              </a:solidFill>
            </a:rPr>
            <a:t>үнемді</a:t>
          </a:r>
          <a:r>
            <a:rPr lang="ru-RU" b="1" dirty="0">
              <a:solidFill>
                <a:schemeClr val="tx1"/>
              </a:solidFill>
            </a:rPr>
            <a:t> </a:t>
          </a:r>
          <a:r>
            <a:rPr lang="ru-RU" b="1" dirty="0" err="1">
              <a:solidFill>
                <a:schemeClr val="tx1"/>
              </a:solidFill>
            </a:rPr>
            <a:t>тұтынуда</a:t>
          </a:r>
          <a:r>
            <a:rPr lang="ru-RU" b="1" dirty="0">
              <a:solidFill>
                <a:schemeClr val="tx1"/>
              </a:solidFill>
            </a:rPr>
            <a:t> жоғары </a:t>
          </a:r>
          <a:r>
            <a:rPr lang="ru-RU" b="1" dirty="0" err="1">
              <a:solidFill>
                <a:schemeClr val="tx1"/>
              </a:solidFill>
            </a:rPr>
            <a:t>өнімділікті</a:t>
          </a:r>
          <a:r>
            <a:rPr lang="ru-RU" b="1" dirty="0">
              <a:solidFill>
                <a:schemeClr val="tx1"/>
              </a:solidFill>
            </a:rPr>
            <a:t> беру;</a:t>
          </a:r>
          <a:endParaRPr lang="en-US" b="1" dirty="0">
            <a:solidFill>
              <a:schemeClr val="tx1"/>
            </a:solidFill>
          </a:endParaRPr>
        </a:p>
      </dgm:t>
    </dgm:pt>
    <dgm:pt modelId="{47CA0F62-4848-4A78-8BFB-8A1E166BEBFB}" type="parTrans" cxnId="{C419A1D3-9156-4A31-AB81-E4EE869EC2DD}">
      <dgm:prSet/>
      <dgm:spPr/>
      <dgm:t>
        <a:bodyPr/>
        <a:lstStyle/>
        <a:p>
          <a:endParaRPr lang="en-US"/>
        </a:p>
      </dgm:t>
    </dgm:pt>
    <dgm:pt modelId="{7AF88852-851C-4706-B7D7-83C389E8B8E9}" type="sibTrans" cxnId="{C419A1D3-9156-4A31-AB81-E4EE869EC2DD}">
      <dgm:prSet/>
      <dgm:spPr/>
      <dgm:t>
        <a:bodyPr/>
        <a:lstStyle/>
        <a:p>
          <a:endParaRPr lang="en-US"/>
        </a:p>
      </dgm:t>
    </dgm:pt>
    <dgm:pt modelId="{89DFD616-F8F5-4074-9D8E-37B55A0A4970}">
      <dgm:prSet/>
      <dgm:spPr/>
      <dgm:t>
        <a:bodyPr/>
        <a:lstStyle/>
        <a:p>
          <a:r>
            <a:rPr lang="ru-RU" b="1" dirty="0"/>
            <a:t>- </a:t>
          </a:r>
          <a:r>
            <a:rPr lang="ru-RU" b="1" dirty="0" err="1">
              <a:solidFill>
                <a:schemeClr val="tx1"/>
              </a:solidFill>
            </a:rPr>
            <a:t>қосымша</a:t>
          </a:r>
          <a:r>
            <a:rPr lang="ru-RU" b="1" dirty="0">
              <a:solidFill>
                <a:schemeClr val="tx1"/>
              </a:solidFill>
            </a:rPr>
            <a:t> </a:t>
          </a:r>
          <a:r>
            <a:rPr lang="ru-RU" b="1" dirty="0" err="1">
              <a:solidFill>
                <a:schemeClr val="tx1"/>
              </a:solidFill>
            </a:rPr>
            <a:t>өнімнің</a:t>
          </a:r>
          <a:r>
            <a:rPr lang="ru-RU" b="1" dirty="0">
              <a:solidFill>
                <a:schemeClr val="tx1"/>
              </a:solidFill>
            </a:rPr>
            <a:t> </a:t>
          </a:r>
          <a:r>
            <a:rPr lang="ru-RU" b="1" dirty="0" err="1">
              <a:solidFill>
                <a:schemeClr val="tx1"/>
              </a:solidFill>
            </a:rPr>
            <a:t>миниаль</a:t>
          </a:r>
          <a:r>
            <a:rPr lang="ru-RU" b="1" dirty="0">
              <a:solidFill>
                <a:schemeClr val="tx1"/>
              </a:solidFill>
            </a:rPr>
            <a:t> </a:t>
          </a:r>
          <a:r>
            <a:rPr lang="ru-RU" b="1" dirty="0" err="1">
              <a:solidFill>
                <a:schemeClr val="tx1"/>
              </a:solidFill>
            </a:rPr>
            <a:t>пайда</a:t>
          </a:r>
          <a:r>
            <a:rPr lang="ru-RU" b="1" dirty="0">
              <a:solidFill>
                <a:schemeClr val="tx1"/>
              </a:solidFill>
            </a:rPr>
            <a:t> </a:t>
          </a:r>
          <a:r>
            <a:rPr lang="ru-RU" b="1" dirty="0" err="1">
              <a:solidFill>
                <a:schemeClr val="tx1"/>
              </a:solidFill>
            </a:rPr>
            <a:t>болуда</a:t>
          </a:r>
          <a:r>
            <a:rPr lang="ru-RU" b="1" dirty="0">
              <a:solidFill>
                <a:schemeClr val="tx1"/>
              </a:solidFill>
            </a:rPr>
            <a:t> </a:t>
          </a:r>
          <a:r>
            <a:rPr lang="ru-RU" b="1" dirty="0" err="1">
              <a:solidFill>
                <a:schemeClr val="tx1"/>
              </a:solidFill>
            </a:rPr>
            <a:t>биосинтетикалық</a:t>
          </a:r>
          <a:r>
            <a:rPr lang="ru-RU" b="1" dirty="0">
              <a:solidFill>
                <a:schemeClr val="tx1"/>
              </a:solidFill>
            </a:rPr>
            <a:t> </a:t>
          </a:r>
          <a:r>
            <a:rPr lang="ru-RU" b="1" dirty="0" err="1">
              <a:solidFill>
                <a:schemeClr val="tx1"/>
              </a:solidFill>
            </a:rPr>
            <a:t>активтілігін</a:t>
          </a:r>
          <a:r>
            <a:rPr lang="ru-RU" b="1" dirty="0">
              <a:solidFill>
                <a:schemeClr val="tx1"/>
              </a:solidFill>
            </a:rPr>
            <a:t>  көрсету; </a:t>
          </a:r>
          <a:endParaRPr lang="en-US" b="1" dirty="0">
            <a:solidFill>
              <a:schemeClr val="tx1"/>
            </a:solidFill>
          </a:endParaRPr>
        </a:p>
      </dgm:t>
    </dgm:pt>
    <dgm:pt modelId="{0610C6CC-C5F0-49EF-989B-69741C6AD175}" type="parTrans" cxnId="{2D1FECA9-8B12-4A2F-824E-435772784932}">
      <dgm:prSet/>
      <dgm:spPr/>
      <dgm:t>
        <a:bodyPr/>
        <a:lstStyle/>
        <a:p>
          <a:endParaRPr lang="en-US"/>
        </a:p>
      </dgm:t>
    </dgm:pt>
    <dgm:pt modelId="{D817FEA7-D09F-4BBB-8667-2F3EBA07CF31}" type="sibTrans" cxnId="{2D1FECA9-8B12-4A2F-824E-435772784932}">
      <dgm:prSet/>
      <dgm:spPr/>
      <dgm:t>
        <a:bodyPr/>
        <a:lstStyle/>
        <a:p>
          <a:endParaRPr lang="en-US"/>
        </a:p>
      </dgm:t>
    </dgm:pt>
    <dgm:pt modelId="{7E4D470C-313B-4383-B9B5-15AA50FD3B88}">
      <dgm:prSet/>
      <dgm:spPr/>
      <dgm:t>
        <a:bodyPr/>
        <a:lstStyle/>
        <a:p>
          <a:r>
            <a:rPr lang="ru-RU" dirty="0"/>
            <a:t>- </a:t>
          </a:r>
          <a:r>
            <a:rPr lang="ru-RU" b="1" dirty="0" err="1">
              <a:solidFill>
                <a:schemeClr val="tx1"/>
              </a:solidFill>
            </a:rPr>
            <a:t>культивирлеу</a:t>
          </a:r>
          <a:r>
            <a:rPr lang="ru-RU" b="1" dirty="0">
              <a:solidFill>
                <a:schemeClr val="tx1"/>
              </a:solidFill>
            </a:rPr>
            <a:t> </a:t>
          </a:r>
          <a:r>
            <a:rPr lang="ru-RU" b="1" dirty="0" err="1">
              <a:solidFill>
                <a:schemeClr val="tx1"/>
              </a:solidFill>
            </a:rPr>
            <a:t>жағдайында</a:t>
          </a:r>
          <a:r>
            <a:rPr lang="ru-RU" b="1" dirty="0">
              <a:solidFill>
                <a:schemeClr val="tx1"/>
              </a:solidFill>
            </a:rPr>
            <a:t> және қоректік </a:t>
          </a:r>
          <a:r>
            <a:rPr lang="ru-RU" b="1" dirty="0" err="1">
              <a:solidFill>
                <a:schemeClr val="tx1"/>
              </a:solidFill>
            </a:rPr>
            <a:t>субстратқа</a:t>
          </a:r>
          <a:r>
            <a:rPr lang="ru-RU" b="1" dirty="0">
              <a:solidFill>
                <a:schemeClr val="tx1"/>
              </a:solidFill>
            </a:rPr>
            <a:t> </a:t>
          </a:r>
          <a:r>
            <a:rPr lang="ru-RU" b="1" dirty="0" err="1">
              <a:solidFill>
                <a:schemeClr val="tx1"/>
              </a:solidFill>
            </a:rPr>
            <a:t>талап</a:t>
          </a:r>
          <a:r>
            <a:rPr lang="ru-RU" b="1" dirty="0">
              <a:solidFill>
                <a:schemeClr val="tx1"/>
              </a:solidFill>
            </a:rPr>
            <a:t> және өнімділікке </a:t>
          </a:r>
          <a:r>
            <a:rPr lang="ru-RU" b="1" dirty="0" err="1">
              <a:solidFill>
                <a:schemeClr val="tx1"/>
              </a:solidFill>
            </a:rPr>
            <a:t>қатынасының</a:t>
          </a:r>
          <a:r>
            <a:rPr lang="ru-RU" b="1" dirty="0">
              <a:solidFill>
                <a:schemeClr val="tx1"/>
              </a:solidFill>
            </a:rPr>
            <a:t> </a:t>
          </a:r>
          <a:r>
            <a:rPr lang="ru-RU" b="1" dirty="0" err="1">
              <a:solidFill>
                <a:schemeClr val="tx1"/>
              </a:solidFill>
            </a:rPr>
            <a:t>тұрақтануы</a:t>
          </a:r>
          <a:r>
            <a:rPr lang="ru-RU" b="1" dirty="0">
              <a:solidFill>
                <a:schemeClr val="tx1"/>
              </a:solidFill>
            </a:rPr>
            <a:t>, </a:t>
          </a:r>
          <a:r>
            <a:rPr lang="ru-RU" b="1" dirty="0" err="1">
              <a:solidFill>
                <a:schemeClr val="tx1"/>
              </a:solidFill>
            </a:rPr>
            <a:t>генетикалық</a:t>
          </a:r>
          <a:r>
            <a:rPr lang="ru-RU" b="1" dirty="0">
              <a:solidFill>
                <a:schemeClr val="tx1"/>
              </a:solidFill>
            </a:rPr>
            <a:t> </a:t>
          </a:r>
          <a:r>
            <a:rPr lang="ru-RU" b="1" dirty="0" err="1">
              <a:solidFill>
                <a:schemeClr val="tx1"/>
              </a:solidFill>
            </a:rPr>
            <a:t>біркелкі</a:t>
          </a:r>
          <a:r>
            <a:rPr lang="ru-RU" b="1" dirty="0">
              <a:solidFill>
                <a:schemeClr val="tx1"/>
              </a:solidFill>
            </a:rPr>
            <a:t> </a:t>
          </a:r>
          <a:r>
            <a:rPr lang="ru-RU" b="1" dirty="0" err="1">
              <a:solidFill>
                <a:schemeClr val="tx1"/>
              </a:solidFill>
            </a:rPr>
            <a:t>болуы</a:t>
          </a:r>
          <a:r>
            <a:rPr lang="ru-RU" b="1" dirty="0">
              <a:solidFill>
                <a:schemeClr val="tx1"/>
              </a:solidFill>
            </a:rPr>
            <a:t>;</a:t>
          </a:r>
          <a:endParaRPr lang="en-US" b="1" dirty="0">
            <a:solidFill>
              <a:schemeClr val="tx1"/>
            </a:solidFill>
          </a:endParaRPr>
        </a:p>
      </dgm:t>
    </dgm:pt>
    <dgm:pt modelId="{2B424821-1FB4-4F07-9C8C-CD42665FB654}" type="parTrans" cxnId="{07B2002F-2C51-48C8-BF28-04F509E8589B}">
      <dgm:prSet/>
      <dgm:spPr/>
      <dgm:t>
        <a:bodyPr/>
        <a:lstStyle/>
        <a:p>
          <a:endParaRPr lang="en-US"/>
        </a:p>
      </dgm:t>
    </dgm:pt>
    <dgm:pt modelId="{14F4875F-D06D-4A4D-8911-953F93A50976}" type="sibTrans" cxnId="{07B2002F-2C51-48C8-BF28-04F509E8589B}">
      <dgm:prSet/>
      <dgm:spPr/>
      <dgm:t>
        <a:bodyPr/>
        <a:lstStyle/>
        <a:p>
          <a:endParaRPr lang="en-US"/>
        </a:p>
      </dgm:t>
    </dgm:pt>
    <dgm:pt modelId="{2080BD80-1A1D-4CB8-AC56-F5049217371D}">
      <dgm:prSet/>
      <dgm:spPr/>
      <dgm:t>
        <a:bodyPr/>
        <a:lstStyle/>
        <a:p>
          <a:r>
            <a:rPr lang="ru-RU" b="1" dirty="0">
              <a:solidFill>
                <a:schemeClr val="tx1"/>
              </a:solidFill>
            </a:rPr>
            <a:t>- </a:t>
          </a:r>
          <a:r>
            <a:rPr lang="ru-RU" b="1" dirty="0" err="1">
              <a:solidFill>
                <a:schemeClr val="tx1"/>
              </a:solidFill>
            </a:rPr>
            <a:t>бөгде</a:t>
          </a:r>
          <a:r>
            <a:rPr lang="ru-RU" b="1" dirty="0">
              <a:solidFill>
                <a:schemeClr val="tx1"/>
              </a:solidFill>
            </a:rPr>
            <a:t> </a:t>
          </a:r>
          <a:r>
            <a:rPr lang="ru-RU" b="1" dirty="0" err="1">
              <a:solidFill>
                <a:schemeClr val="tx1"/>
              </a:solidFill>
            </a:rPr>
            <a:t>микрофлораға</a:t>
          </a:r>
          <a:r>
            <a:rPr lang="ru-RU" b="1" dirty="0">
              <a:solidFill>
                <a:schemeClr val="tx1"/>
              </a:solidFill>
            </a:rPr>
            <a:t> және </a:t>
          </a:r>
          <a:r>
            <a:rPr lang="ru-RU" b="1" dirty="0" err="1">
              <a:solidFill>
                <a:schemeClr val="tx1"/>
              </a:solidFill>
            </a:rPr>
            <a:t>фагқа</a:t>
          </a:r>
          <a:r>
            <a:rPr lang="ru-RU" b="1" dirty="0">
              <a:solidFill>
                <a:schemeClr val="tx1"/>
              </a:solidFill>
            </a:rPr>
            <a:t> </a:t>
          </a:r>
          <a:r>
            <a:rPr lang="ru-RU" b="1" dirty="0" err="1">
              <a:solidFill>
                <a:schemeClr val="tx1"/>
              </a:solidFill>
            </a:rPr>
            <a:t>берік</a:t>
          </a:r>
          <a:r>
            <a:rPr lang="ru-RU" b="1" dirty="0">
              <a:solidFill>
                <a:schemeClr val="tx1"/>
              </a:solidFill>
            </a:rPr>
            <a:t> </a:t>
          </a:r>
          <a:r>
            <a:rPr lang="ru-RU" b="1" dirty="0" err="1">
              <a:solidFill>
                <a:schemeClr val="tx1"/>
              </a:solidFill>
            </a:rPr>
            <a:t>болуы</a:t>
          </a:r>
          <a:r>
            <a:rPr lang="ru-RU" b="1" dirty="0">
              <a:solidFill>
                <a:schemeClr val="tx1"/>
              </a:solidFill>
            </a:rPr>
            <a:t>;</a:t>
          </a:r>
          <a:endParaRPr lang="en-US" b="1" dirty="0">
            <a:solidFill>
              <a:schemeClr val="tx1"/>
            </a:solidFill>
          </a:endParaRPr>
        </a:p>
      </dgm:t>
    </dgm:pt>
    <dgm:pt modelId="{17381CC5-9005-4EA8-9611-22E9B3AFA9BE}" type="parTrans" cxnId="{0D067199-0597-4F22-935C-5E950A431D47}">
      <dgm:prSet/>
      <dgm:spPr/>
      <dgm:t>
        <a:bodyPr/>
        <a:lstStyle/>
        <a:p>
          <a:endParaRPr lang="en-US"/>
        </a:p>
      </dgm:t>
    </dgm:pt>
    <dgm:pt modelId="{C62BD973-8670-4973-9E2B-0B4AD9B5CA0C}" type="sibTrans" cxnId="{0D067199-0597-4F22-935C-5E950A431D47}">
      <dgm:prSet/>
      <dgm:spPr/>
      <dgm:t>
        <a:bodyPr/>
        <a:lstStyle/>
        <a:p>
          <a:endParaRPr lang="en-US"/>
        </a:p>
      </dgm:t>
    </dgm:pt>
    <dgm:pt modelId="{46BE90E1-672A-416B-9CE3-BD0E3FFB4128}">
      <dgm:prSet/>
      <dgm:spPr/>
      <dgm:t>
        <a:bodyPr/>
        <a:lstStyle/>
        <a:p>
          <a:r>
            <a:rPr lang="ru-RU" dirty="0"/>
            <a:t>-</a:t>
          </a:r>
          <a:r>
            <a:rPr lang="ru-RU" b="1" dirty="0">
              <a:solidFill>
                <a:schemeClr val="tx1"/>
              </a:solidFill>
            </a:rPr>
            <a:t>қоршаған </a:t>
          </a:r>
          <a:r>
            <a:rPr lang="ru-RU" b="1" dirty="0" err="1">
              <a:solidFill>
                <a:schemeClr val="tx1"/>
              </a:solidFill>
            </a:rPr>
            <a:t>ортаға</a:t>
          </a:r>
          <a:r>
            <a:rPr lang="ru-RU" b="1" dirty="0">
              <a:solidFill>
                <a:schemeClr val="tx1"/>
              </a:solidFill>
            </a:rPr>
            <a:t> және </a:t>
          </a:r>
          <a:r>
            <a:rPr lang="ru-RU" b="1" dirty="0" err="1">
              <a:solidFill>
                <a:schemeClr val="tx1"/>
              </a:solidFill>
            </a:rPr>
            <a:t>адам</a:t>
          </a:r>
          <a:r>
            <a:rPr lang="ru-RU" b="1" dirty="0">
              <a:solidFill>
                <a:schemeClr val="tx1"/>
              </a:solidFill>
            </a:rPr>
            <a:t> </a:t>
          </a:r>
          <a:r>
            <a:rPr lang="ru-RU" b="1" dirty="0" err="1">
              <a:solidFill>
                <a:schemeClr val="tx1"/>
              </a:solidFill>
            </a:rPr>
            <a:t>баласына</a:t>
          </a:r>
          <a:r>
            <a:rPr lang="ru-RU" b="1" dirty="0">
              <a:solidFill>
                <a:schemeClr val="tx1"/>
              </a:solidFill>
            </a:rPr>
            <a:t> </a:t>
          </a:r>
          <a:r>
            <a:rPr lang="ru-RU" b="1" dirty="0" err="1">
              <a:solidFill>
                <a:schemeClr val="tx1"/>
              </a:solidFill>
            </a:rPr>
            <a:t>зиянсыз</a:t>
          </a:r>
          <a:r>
            <a:rPr lang="ru-RU" b="1" dirty="0">
              <a:solidFill>
                <a:schemeClr val="tx1"/>
              </a:solidFill>
            </a:rPr>
            <a:t> </a:t>
          </a:r>
          <a:r>
            <a:rPr lang="ru-RU" b="1" dirty="0" err="1">
              <a:solidFill>
                <a:schemeClr val="tx1"/>
              </a:solidFill>
            </a:rPr>
            <a:t>болуы</a:t>
          </a:r>
          <a:r>
            <a:rPr lang="ru-RU" b="1" dirty="0">
              <a:solidFill>
                <a:schemeClr val="tx1"/>
              </a:solidFill>
            </a:rPr>
            <a:t> (</a:t>
          </a:r>
          <a:r>
            <a:rPr lang="ru-RU" b="1" dirty="0" err="1">
              <a:solidFill>
                <a:schemeClr val="tx1"/>
              </a:solidFill>
            </a:rPr>
            <a:t>патогенді</a:t>
          </a:r>
          <a:r>
            <a:rPr lang="ru-RU" b="1" dirty="0">
              <a:solidFill>
                <a:schemeClr val="tx1"/>
              </a:solidFill>
            </a:rPr>
            <a:t> </a:t>
          </a:r>
          <a:r>
            <a:rPr lang="ru-RU" b="1" dirty="0" err="1">
              <a:solidFill>
                <a:schemeClr val="tx1"/>
              </a:solidFill>
            </a:rPr>
            <a:t>қасиетін</a:t>
          </a:r>
          <a:r>
            <a:rPr lang="ru-RU" b="1" dirty="0">
              <a:solidFill>
                <a:schemeClr val="tx1"/>
              </a:solidFill>
            </a:rPr>
            <a:t> </a:t>
          </a:r>
          <a:r>
            <a:rPr lang="ru-RU" b="1" dirty="0" err="1">
              <a:solidFill>
                <a:schemeClr val="tx1"/>
              </a:solidFill>
            </a:rPr>
            <a:t>болдырмау</a:t>
          </a:r>
          <a:r>
            <a:rPr lang="ru-RU" b="1" dirty="0">
              <a:solidFill>
                <a:schemeClr val="tx1"/>
              </a:solidFill>
            </a:rPr>
            <a:t>);</a:t>
          </a:r>
          <a:endParaRPr lang="en-US" b="1" dirty="0">
            <a:solidFill>
              <a:schemeClr val="tx1"/>
            </a:solidFill>
          </a:endParaRPr>
        </a:p>
      </dgm:t>
    </dgm:pt>
    <dgm:pt modelId="{A116E788-67CC-4649-9FE3-CFE396107012}" type="parTrans" cxnId="{5E3D9E4B-B3FA-4980-AB90-74A372500941}">
      <dgm:prSet/>
      <dgm:spPr/>
      <dgm:t>
        <a:bodyPr/>
        <a:lstStyle/>
        <a:p>
          <a:endParaRPr lang="en-US"/>
        </a:p>
      </dgm:t>
    </dgm:pt>
    <dgm:pt modelId="{7CDC2416-E335-42D6-8B19-476E6477A9A5}" type="sibTrans" cxnId="{5E3D9E4B-B3FA-4980-AB90-74A372500941}">
      <dgm:prSet/>
      <dgm:spPr/>
      <dgm:t>
        <a:bodyPr/>
        <a:lstStyle/>
        <a:p>
          <a:endParaRPr lang="en-US"/>
        </a:p>
      </dgm:t>
    </dgm:pt>
    <dgm:pt modelId="{ECE9013C-07CC-450E-883F-BB5C67301844}">
      <dgm:prSet/>
      <dgm:spPr/>
      <dgm:t>
        <a:bodyPr/>
        <a:lstStyle/>
        <a:p>
          <a:r>
            <a:rPr lang="ru-RU" b="1" dirty="0">
              <a:solidFill>
                <a:schemeClr val="tx1"/>
              </a:solidFill>
            </a:rPr>
            <a:t>-</a:t>
          </a:r>
          <a:r>
            <a:rPr lang="ru-RU" b="1" dirty="0" err="1">
              <a:solidFill>
                <a:schemeClr val="tx1"/>
              </a:solidFill>
            </a:rPr>
            <a:t>продуценттер</a:t>
          </a:r>
          <a:r>
            <a:rPr lang="ru-RU" b="1" dirty="0">
              <a:solidFill>
                <a:schemeClr val="tx1"/>
              </a:solidFill>
            </a:rPr>
            <a:t> </a:t>
          </a:r>
          <a:r>
            <a:rPr lang="ru-RU" b="1" dirty="0" err="1">
              <a:solidFill>
                <a:schemeClr val="tx1"/>
              </a:solidFill>
            </a:rPr>
            <a:t>термофильді</a:t>
          </a:r>
          <a:r>
            <a:rPr lang="ru-RU" b="1" dirty="0">
              <a:solidFill>
                <a:schemeClr val="tx1"/>
              </a:solidFill>
            </a:rPr>
            <a:t> және </a:t>
          </a:r>
          <a:r>
            <a:rPr lang="ru-RU" b="1" dirty="0" err="1">
              <a:solidFill>
                <a:schemeClr val="tx1"/>
              </a:solidFill>
            </a:rPr>
            <a:t>ацидофильді</a:t>
          </a:r>
          <a:r>
            <a:rPr lang="ru-RU" b="1" dirty="0">
              <a:solidFill>
                <a:schemeClr val="tx1"/>
              </a:solidFill>
            </a:rPr>
            <a:t> </a:t>
          </a:r>
          <a:r>
            <a:rPr lang="ru-RU" b="1" dirty="0" err="1">
              <a:solidFill>
                <a:schemeClr val="tx1"/>
              </a:solidFill>
            </a:rPr>
            <a:t>болуы</a:t>
          </a:r>
          <a:r>
            <a:rPr lang="ru-RU" b="1" dirty="0">
              <a:solidFill>
                <a:schemeClr val="tx1"/>
              </a:solidFill>
            </a:rPr>
            <a:t>, </a:t>
          </a:r>
          <a:r>
            <a:rPr lang="ru-RU" b="1" dirty="0" err="1">
              <a:solidFill>
                <a:schemeClr val="tx1"/>
              </a:solidFill>
            </a:rPr>
            <a:t>демек</a:t>
          </a:r>
          <a:r>
            <a:rPr lang="ru-RU" b="1" dirty="0">
              <a:solidFill>
                <a:schemeClr val="tx1"/>
              </a:solidFill>
            </a:rPr>
            <a:t> </a:t>
          </a:r>
          <a:r>
            <a:rPr lang="ru-RU" b="1" dirty="0" err="1">
              <a:solidFill>
                <a:schemeClr val="tx1"/>
              </a:solidFill>
            </a:rPr>
            <a:t>бұл</a:t>
          </a:r>
          <a:r>
            <a:rPr lang="ru-RU" b="1" dirty="0">
              <a:solidFill>
                <a:schemeClr val="tx1"/>
              </a:solidFill>
            </a:rPr>
            <a:t> </a:t>
          </a:r>
          <a:r>
            <a:rPr lang="ru-RU" b="1" dirty="0" err="1">
              <a:solidFill>
                <a:schemeClr val="tx1"/>
              </a:solidFill>
            </a:rPr>
            <a:t>жағдайда</a:t>
          </a:r>
          <a:r>
            <a:rPr lang="ru-RU" b="1" dirty="0">
              <a:solidFill>
                <a:schemeClr val="tx1"/>
              </a:solidFill>
            </a:rPr>
            <a:t> </a:t>
          </a:r>
          <a:r>
            <a:rPr lang="ru-RU" b="1" dirty="0" err="1">
              <a:solidFill>
                <a:schemeClr val="tx1"/>
              </a:solidFill>
            </a:rPr>
            <a:t>ферментативті</a:t>
          </a:r>
          <a:r>
            <a:rPr lang="ru-RU" b="1" dirty="0">
              <a:solidFill>
                <a:schemeClr val="tx1"/>
              </a:solidFill>
            </a:rPr>
            <a:t> </a:t>
          </a:r>
          <a:r>
            <a:rPr lang="ru-RU" b="1" dirty="0" err="1">
              <a:solidFill>
                <a:schemeClr val="tx1"/>
              </a:solidFill>
            </a:rPr>
            <a:t>субстратты</a:t>
          </a:r>
          <a:r>
            <a:rPr lang="ru-RU" b="1" dirty="0">
              <a:solidFill>
                <a:schemeClr val="tx1"/>
              </a:solidFill>
            </a:rPr>
            <a:t> </a:t>
          </a:r>
          <a:r>
            <a:rPr lang="ru-RU" b="1" dirty="0" err="1">
              <a:solidFill>
                <a:schemeClr val="tx1"/>
              </a:solidFill>
            </a:rPr>
            <a:t>бөгде</a:t>
          </a:r>
          <a:r>
            <a:rPr lang="ru-RU" b="1" dirty="0">
              <a:solidFill>
                <a:schemeClr val="tx1"/>
              </a:solidFill>
            </a:rPr>
            <a:t> </a:t>
          </a:r>
          <a:r>
            <a:rPr lang="ru-RU" b="1" dirty="0" err="1">
              <a:solidFill>
                <a:schemeClr val="tx1"/>
              </a:solidFill>
            </a:rPr>
            <a:t>микрофлорадан</a:t>
          </a:r>
          <a:r>
            <a:rPr lang="ru-RU" b="1" dirty="0">
              <a:solidFill>
                <a:schemeClr val="tx1"/>
              </a:solidFill>
            </a:rPr>
            <a:t> </a:t>
          </a:r>
          <a:r>
            <a:rPr lang="ru-RU" b="1" dirty="0" err="1">
              <a:solidFill>
                <a:schemeClr val="tx1"/>
              </a:solidFill>
            </a:rPr>
            <a:t>сақтаудың</a:t>
          </a:r>
          <a:r>
            <a:rPr lang="ru-RU" b="1" dirty="0">
              <a:solidFill>
                <a:schemeClr val="tx1"/>
              </a:solidFill>
            </a:rPr>
            <a:t> </a:t>
          </a:r>
          <a:r>
            <a:rPr lang="ru-RU" b="1" dirty="0" err="1">
              <a:solidFill>
                <a:schemeClr val="tx1"/>
              </a:solidFill>
            </a:rPr>
            <a:t>оңай</a:t>
          </a:r>
          <a:r>
            <a:rPr lang="ru-RU" b="1" dirty="0">
              <a:solidFill>
                <a:schemeClr val="tx1"/>
              </a:solidFill>
            </a:rPr>
            <a:t> </a:t>
          </a:r>
          <a:r>
            <a:rPr lang="ru-RU" b="1" dirty="0" err="1">
              <a:solidFill>
                <a:schemeClr val="tx1"/>
              </a:solidFill>
            </a:rPr>
            <a:t>болуы</a:t>
          </a:r>
          <a:r>
            <a:rPr lang="ru-RU" b="1" dirty="0">
              <a:solidFill>
                <a:schemeClr val="tx1"/>
              </a:solidFill>
            </a:rPr>
            <a:t>;</a:t>
          </a:r>
          <a:endParaRPr lang="en-US" b="1" dirty="0">
            <a:solidFill>
              <a:schemeClr val="tx1"/>
            </a:solidFill>
          </a:endParaRPr>
        </a:p>
      </dgm:t>
    </dgm:pt>
    <dgm:pt modelId="{0A49A1FF-370D-48E6-9AEE-847435A5ED4C}" type="parTrans" cxnId="{D274F14C-2EBB-4A4A-8F41-25E7C54BA1C3}">
      <dgm:prSet/>
      <dgm:spPr/>
      <dgm:t>
        <a:bodyPr/>
        <a:lstStyle/>
        <a:p>
          <a:endParaRPr lang="en-US"/>
        </a:p>
      </dgm:t>
    </dgm:pt>
    <dgm:pt modelId="{00258145-8857-413D-8F19-B16522C9C6A2}" type="sibTrans" cxnId="{D274F14C-2EBB-4A4A-8F41-25E7C54BA1C3}">
      <dgm:prSet/>
      <dgm:spPr/>
      <dgm:t>
        <a:bodyPr/>
        <a:lstStyle/>
        <a:p>
          <a:endParaRPr lang="en-US"/>
        </a:p>
      </dgm:t>
    </dgm:pt>
    <dgm:pt modelId="{C1558EC2-91AC-45B1-B3C6-0496964B2DD8}">
      <dgm:prSet/>
      <dgm:spPr/>
      <dgm:t>
        <a:bodyPr/>
        <a:lstStyle/>
        <a:p>
          <a:r>
            <a:rPr lang="ru-RU" b="1" dirty="0">
              <a:solidFill>
                <a:schemeClr val="tx1"/>
              </a:solidFill>
            </a:rPr>
            <a:t>-  </a:t>
          </a:r>
          <a:r>
            <a:rPr lang="ru-RU" b="1" dirty="0" err="1">
              <a:solidFill>
                <a:schemeClr val="tx1"/>
              </a:solidFill>
            </a:rPr>
            <a:t>биосинтездің</a:t>
          </a:r>
          <a:r>
            <a:rPr lang="ru-RU" b="1" dirty="0">
              <a:solidFill>
                <a:schemeClr val="tx1"/>
              </a:solidFill>
            </a:rPr>
            <a:t> </a:t>
          </a:r>
          <a:r>
            <a:rPr lang="ru-RU" b="1" dirty="0" err="1">
              <a:solidFill>
                <a:schemeClr val="tx1"/>
              </a:solidFill>
            </a:rPr>
            <a:t>дайын</a:t>
          </a:r>
          <a:r>
            <a:rPr lang="ru-RU" b="1" dirty="0">
              <a:solidFill>
                <a:schemeClr val="tx1"/>
              </a:solidFill>
            </a:rPr>
            <a:t> </a:t>
          </a:r>
          <a:r>
            <a:rPr lang="ru-RU" b="1" dirty="0" err="1">
              <a:solidFill>
                <a:schemeClr val="tx1"/>
              </a:solidFill>
            </a:rPr>
            <a:t>өнімі</a:t>
          </a:r>
          <a:r>
            <a:rPr lang="ru-RU" b="1" dirty="0">
              <a:solidFill>
                <a:schemeClr val="tx1"/>
              </a:solidFill>
            </a:rPr>
            <a:t> </a:t>
          </a:r>
          <a:r>
            <a:rPr lang="ru-RU" b="1" dirty="0" err="1">
              <a:solidFill>
                <a:schemeClr val="tx1"/>
              </a:solidFill>
            </a:rPr>
            <a:t>экономикалық</a:t>
          </a:r>
          <a:r>
            <a:rPr lang="ru-RU" b="1" dirty="0">
              <a:solidFill>
                <a:schemeClr val="tx1"/>
              </a:solidFill>
            </a:rPr>
            <a:t> </a:t>
          </a:r>
          <a:r>
            <a:rPr lang="ru-RU" b="1" dirty="0" err="1">
              <a:solidFill>
                <a:schemeClr val="tx1"/>
              </a:solidFill>
            </a:rPr>
            <a:t>жағынан</a:t>
          </a:r>
          <a:r>
            <a:rPr lang="ru-RU" b="1" dirty="0">
              <a:solidFill>
                <a:schemeClr val="tx1"/>
              </a:solidFill>
            </a:rPr>
            <a:t> және </a:t>
          </a:r>
          <a:r>
            <a:rPr lang="ru-RU" b="1" dirty="0" err="1">
              <a:solidFill>
                <a:schemeClr val="tx1"/>
              </a:solidFill>
            </a:rPr>
            <a:t>халық</a:t>
          </a:r>
          <a:r>
            <a:rPr lang="ru-RU" b="1" dirty="0">
              <a:solidFill>
                <a:schemeClr val="tx1"/>
              </a:solidFill>
            </a:rPr>
            <a:t>  </a:t>
          </a:r>
          <a:r>
            <a:rPr lang="ru-RU" b="1" dirty="0" err="1">
              <a:solidFill>
                <a:schemeClr val="tx1"/>
              </a:solidFill>
            </a:rPr>
            <a:t>шарушашылығында</a:t>
          </a:r>
          <a:r>
            <a:rPr lang="ru-RU" b="1" dirty="0">
              <a:solidFill>
                <a:schemeClr val="tx1"/>
              </a:solidFill>
            </a:rPr>
            <a:t> </a:t>
          </a:r>
          <a:r>
            <a:rPr lang="ru-RU" b="1" dirty="0" err="1">
              <a:solidFill>
                <a:schemeClr val="tx1"/>
              </a:solidFill>
            </a:rPr>
            <a:t>бағалы</a:t>
          </a:r>
          <a:r>
            <a:rPr lang="ru-RU" b="1" dirty="0">
              <a:solidFill>
                <a:schemeClr val="tx1"/>
              </a:solidFill>
            </a:rPr>
            <a:t> және </a:t>
          </a:r>
          <a:r>
            <a:rPr lang="ru-RU" b="1" dirty="0" err="1">
              <a:solidFill>
                <a:schemeClr val="tx1"/>
              </a:solidFill>
            </a:rPr>
            <a:t>ашыған</a:t>
          </a:r>
          <a:r>
            <a:rPr lang="ru-RU" b="1" dirty="0">
              <a:solidFill>
                <a:schemeClr val="tx1"/>
              </a:solidFill>
            </a:rPr>
            <a:t> </a:t>
          </a:r>
          <a:r>
            <a:rPr lang="ru-RU" b="1" dirty="0" err="1">
              <a:solidFill>
                <a:schemeClr val="tx1"/>
              </a:solidFill>
            </a:rPr>
            <a:t>субстраттан</a:t>
          </a:r>
          <a:r>
            <a:rPr lang="ru-RU" b="1" dirty="0">
              <a:solidFill>
                <a:schemeClr val="tx1"/>
              </a:solidFill>
            </a:rPr>
            <a:t> </a:t>
          </a:r>
          <a:r>
            <a:rPr lang="ru-RU" b="1" dirty="0" err="1">
              <a:solidFill>
                <a:schemeClr val="tx1"/>
              </a:solidFill>
            </a:rPr>
            <a:t>оңай</a:t>
          </a:r>
          <a:r>
            <a:rPr lang="ru-RU" b="1" dirty="0">
              <a:solidFill>
                <a:schemeClr val="tx1"/>
              </a:solidFill>
            </a:rPr>
            <a:t> </a:t>
          </a:r>
          <a:r>
            <a:rPr lang="ru-RU" b="1" dirty="0" err="1">
              <a:solidFill>
                <a:schemeClr val="tx1"/>
              </a:solidFill>
            </a:rPr>
            <a:t>бөлінетін</a:t>
          </a:r>
          <a:r>
            <a:rPr lang="ru-RU" b="1" dirty="0">
              <a:solidFill>
                <a:schemeClr val="tx1"/>
              </a:solidFill>
            </a:rPr>
            <a:t>   </a:t>
          </a:r>
          <a:r>
            <a:rPr lang="ru-RU" b="1" dirty="0" err="1">
              <a:solidFill>
                <a:schemeClr val="tx1"/>
              </a:solidFill>
            </a:rPr>
            <a:t>болуы</a:t>
          </a:r>
          <a:r>
            <a:rPr lang="ru-RU" b="1" dirty="0">
              <a:solidFill>
                <a:schemeClr val="tx1"/>
              </a:solidFill>
            </a:rPr>
            <a:t>;</a:t>
          </a:r>
          <a:endParaRPr lang="en-US" b="1" dirty="0">
            <a:solidFill>
              <a:schemeClr val="tx1"/>
            </a:solidFill>
          </a:endParaRPr>
        </a:p>
      </dgm:t>
    </dgm:pt>
    <dgm:pt modelId="{BB0D86D8-5AEB-4DEA-9301-090DDF0B3641}" type="parTrans" cxnId="{DA6CEAD7-FBE1-4EEA-BBFE-51268445C378}">
      <dgm:prSet/>
      <dgm:spPr/>
      <dgm:t>
        <a:bodyPr/>
        <a:lstStyle/>
        <a:p>
          <a:endParaRPr lang="en-US"/>
        </a:p>
      </dgm:t>
    </dgm:pt>
    <dgm:pt modelId="{9DEEBFBF-D15C-4D50-914A-EF550B7B2770}" type="sibTrans" cxnId="{DA6CEAD7-FBE1-4EEA-BBFE-51268445C378}">
      <dgm:prSet/>
      <dgm:spPr/>
      <dgm:t>
        <a:bodyPr/>
        <a:lstStyle/>
        <a:p>
          <a:endParaRPr lang="en-US"/>
        </a:p>
      </dgm:t>
    </dgm:pt>
    <dgm:pt modelId="{E4CFB5BD-B8BC-45A0-BE68-431060AD33A1}" type="pres">
      <dgm:prSet presAssocID="{6BB5B0B3-B87E-4913-83C8-CBB6CE5ABE07}" presName="diagram" presStyleCnt="0">
        <dgm:presLayoutVars>
          <dgm:dir/>
          <dgm:resizeHandles val="exact"/>
        </dgm:presLayoutVars>
      </dgm:prSet>
      <dgm:spPr/>
    </dgm:pt>
    <dgm:pt modelId="{9C9CE6A2-8782-4603-819C-F6E27B04C8DE}" type="pres">
      <dgm:prSet presAssocID="{22A66D1E-A015-4136-92DA-6A5AAE88F2A1}" presName="node" presStyleLbl="node1" presStyleIdx="0" presStyleCnt="9">
        <dgm:presLayoutVars>
          <dgm:bulletEnabled val="1"/>
        </dgm:presLayoutVars>
      </dgm:prSet>
      <dgm:spPr/>
    </dgm:pt>
    <dgm:pt modelId="{BF761769-018E-42E9-A675-5D626F36F6F3}" type="pres">
      <dgm:prSet presAssocID="{087555C3-F0D2-47DE-B1FD-99AFC0A0761D}" presName="sibTrans" presStyleCnt="0"/>
      <dgm:spPr/>
    </dgm:pt>
    <dgm:pt modelId="{81202670-E269-484B-B618-A96AF0F6AF7C}" type="pres">
      <dgm:prSet presAssocID="{4FF8A895-CCB3-4D03-A134-43A1DEDE03C5}" presName="node" presStyleLbl="node1" presStyleIdx="1" presStyleCnt="9">
        <dgm:presLayoutVars>
          <dgm:bulletEnabled val="1"/>
        </dgm:presLayoutVars>
      </dgm:prSet>
      <dgm:spPr/>
    </dgm:pt>
    <dgm:pt modelId="{BE514BCE-CD4E-4DBE-A5F9-9E198762D30B}" type="pres">
      <dgm:prSet presAssocID="{08892D54-DA4D-4B54-9D20-53E5D28CFFAD}" presName="sibTrans" presStyleCnt="0"/>
      <dgm:spPr/>
    </dgm:pt>
    <dgm:pt modelId="{64CD1D9A-008F-4E32-A657-7000A28F016F}" type="pres">
      <dgm:prSet presAssocID="{9DB327AA-533F-4F9A-9E40-D4A32D90A22F}" presName="node" presStyleLbl="node1" presStyleIdx="2" presStyleCnt="9">
        <dgm:presLayoutVars>
          <dgm:bulletEnabled val="1"/>
        </dgm:presLayoutVars>
      </dgm:prSet>
      <dgm:spPr/>
    </dgm:pt>
    <dgm:pt modelId="{4795AFDF-CE1F-421E-BFE7-62EEA608A103}" type="pres">
      <dgm:prSet presAssocID="{7AF88852-851C-4706-B7D7-83C389E8B8E9}" presName="sibTrans" presStyleCnt="0"/>
      <dgm:spPr/>
    </dgm:pt>
    <dgm:pt modelId="{4FB760F0-1C18-443A-AFD6-A954DECF9FE2}" type="pres">
      <dgm:prSet presAssocID="{89DFD616-F8F5-4074-9D8E-37B55A0A4970}" presName="node" presStyleLbl="node1" presStyleIdx="3" presStyleCnt="9">
        <dgm:presLayoutVars>
          <dgm:bulletEnabled val="1"/>
        </dgm:presLayoutVars>
      </dgm:prSet>
      <dgm:spPr/>
    </dgm:pt>
    <dgm:pt modelId="{A6F1DDD3-A3C8-4D83-9BDE-801A3E1A2AEA}" type="pres">
      <dgm:prSet presAssocID="{D817FEA7-D09F-4BBB-8667-2F3EBA07CF31}" presName="sibTrans" presStyleCnt="0"/>
      <dgm:spPr/>
    </dgm:pt>
    <dgm:pt modelId="{63B5024C-11AD-4AD6-8D73-246D28A4B09B}" type="pres">
      <dgm:prSet presAssocID="{7E4D470C-313B-4383-B9B5-15AA50FD3B88}" presName="node" presStyleLbl="node1" presStyleIdx="4" presStyleCnt="9">
        <dgm:presLayoutVars>
          <dgm:bulletEnabled val="1"/>
        </dgm:presLayoutVars>
      </dgm:prSet>
      <dgm:spPr/>
    </dgm:pt>
    <dgm:pt modelId="{CF5AD275-CDAA-407C-9A91-90B7C91A2BCB}" type="pres">
      <dgm:prSet presAssocID="{14F4875F-D06D-4A4D-8911-953F93A50976}" presName="sibTrans" presStyleCnt="0"/>
      <dgm:spPr/>
    </dgm:pt>
    <dgm:pt modelId="{E8231A11-B2BE-4024-98CB-08F53EDD0712}" type="pres">
      <dgm:prSet presAssocID="{2080BD80-1A1D-4CB8-AC56-F5049217371D}" presName="node" presStyleLbl="node1" presStyleIdx="5" presStyleCnt="9">
        <dgm:presLayoutVars>
          <dgm:bulletEnabled val="1"/>
        </dgm:presLayoutVars>
      </dgm:prSet>
      <dgm:spPr/>
    </dgm:pt>
    <dgm:pt modelId="{F785B43A-D61A-43E9-B5E1-462946B410A3}" type="pres">
      <dgm:prSet presAssocID="{C62BD973-8670-4973-9E2B-0B4AD9B5CA0C}" presName="sibTrans" presStyleCnt="0"/>
      <dgm:spPr/>
    </dgm:pt>
    <dgm:pt modelId="{E9CAE973-48DF-4347-9D6D-4DAEF83966D6}" type="pres">
      <dgm:prSet presAssocID="{46BE90E1-672A-416B-9CE3-BD0E3FFB4128}" presName="node" presStyleLbl="node1" presStyleIdx="6" presStyleCnt="9">
        <dgm:presLayoutVars>
          <dgm:bulletEnabled val="1"/>
        </dgm:presLayoutVars>
      </dgm:prSet>
      <dgm:spPr/>
    </dgm:pt>
    <dgm:pt modelId="{D3FE9395-4E6A-439F-88E3-7EFF9801C8CE}" type="pres">
      <dgm:prSet presAssocID="{7CDC2416-E335-42D6-8B19-476E6477A9A5}" presName="sibTrans" presStyleCnt="0"/>
      <dgm:spPr/>
    </dgm:pt>
    <dgm:pt modelId="{EF248B63-BB79-4B5F-8386-E188A61E3C95}" type="pres">
      <dgm:prSet presAssocID="{ECE9013C-07CC-450E-883F-BB5C67301844}" presName="node" presStyleLbl="node1" presStyleIdx="7" presStyleCnt="9">
        <dgm:presLayoutVars>
          <dgm:bulletEnabled val="1"/>
        </dgm:presLayoutVars>
      </dgm:prSet>
      <dgm:spPr/>
    </dgm:pt>
    <dgm:pt modelId="{8C9BF474-D472-40D7-AB93-4C087AF6A38D}" type="pres">
      <dgm:prSet presAssocID="{00258145-8857-413D-8F19-B16522C9C6A2}" presName="sibTrans" presStyleCnt="0"/>
      <dgm:spPr/>
    </dgm:pt>
    <dgm:pt modelId="{15166EA1-17B3-460A-A4EF-248EB7D8080E}" type="pres">
      <dgm:prSet presAssocID="{C1558EC2-91AC-45B1-B3C6-0496964B2DD8}" presName="node" presStyleLbl="node1" presStyleIdx="8" presStyleCnt="9">
        <dgm:presLayoutVars>
          <dgm:bulletEnabled val="1"/>
        </dgm:presLayoutVars>
      </dgm:prSet>
      <dgm:spPr/>
    </dgm:pt>
  </dgm:ptLst>
  <dgm:cxnLst>
    <dgm:cxn modelId="{C2A98B11-FA18-468A-8706-40B4E1160F15}" type="presOf" srcId="{4FF8A895-CCB3-4D03-A134-43A1DEDE03C5}" destId="{81202670-E269-484B-B618-A96AF0F6AF7C}" srcOrd="0" destOrd="0" presId="urn:microsoft.com/office/officeart/2005/8/layout/default"/>
    <dgm:cxn modelId="{5885F116-A6EE-4457-ADEA-05B2609CCC72}" type="presOf" srcId="{7E4D470C-313B-4383-B9B5-15AA50FD3B88}" destId="{63B5024C-11AD-4AD6-8D73-246D28A4B09B}" srcOrd="0" destOrd="0" presId="urn:microsoft.com/office/officeart/2005/8/layout/default"/>
    <dgm:cxn modelId="{07B2002F-2C51-48C8-BF28-04F509E8589B}" srcId="{6BB5B0B3-B87E-4913-83C8-CBB6CE5ABE07}" destId="{7E4D470C-313B-4383-B9B5-15AA50FD3B88}" srcOrd="4" destOrd="0" parTransId="{2B424821-1FB4-4F07-9C8C-CD42665FB654}" sibTransId="{14F4875F-D06D-4A4D-8911-953F93A50976}"/>
    <dgm:cxn modelId="{7458595F-4326-449A-A477-A6D5DBDE69D0}" srcId="{6BB5B0B3-B87E-4913-83C8-CBB6CE5ABE07}" destId="{22A66D1E-A015-4136-92DA-6A5AAE88F2A1}" srcOrd="0" destOrd="0" parTransId="{863BA45A-ADAA-4188-89DD-4A596C572DC0}" sibTransId="{087555C3-F0D2-47DE-B1FD-99AFC0A0761D}"/>
    <dgm:cxn modelId="{7750CE5F-0F34-409C-A0AD-74150CD7865F}" type="presOf" srcId="{9DB327AA-533F-4F9A-9E40-D4A32D90A22F}" destId="{64CD1D9A-008F-4E32-A657-7000A28F016F}" srcOrd="0" destOrd="0" presId="urn:microsoft.com/office/officeart/2005/8/layout/default"/>
    <dgm:cxn modelId="{47524D63-F664-4453-9163-167CE6771C9A}" type="presOf" srcId="{22A66D1E-A015-4136-92DA-6A5AAE88F2A1}" destId="{9C9CE6A2-8782-4603-819C-F6E27B04C8DE}" srcOrd="0" destOrd="0" presId="urn:microsoft.com/office/officeart/2005/8/layout/default"/>
    <dgm:cxn modelId="{5E3D9E4B-B3FA-4980-AB90-74A372500941}" srcId="{6BB5B0B3-B87E-4913-83C8-CBB6CE5ABE07}" destId="{46BE90E1-672A-416B-9CE3-BD0E3FFB4128}" srcOrd="6" destOrd="0" parTransId="{A116E788-67CC-4649-9FE3-CFE396107012}" sibTransId="{7CDC2416-E335-42D6-8B19-476E6477A9A5}"/>
    <dgm:cxn modelId="{D274F14C-2EBB-4A4A-8F41-25E7C54BA1C3}" srcId="{6BB5B0B3-B87E-4913-83C8-CBB6CE5ABE07}" destId="{ECE9013C-07CC-450E-883F-BB5C67301844}" srcOrd="7" destOrd="0" parTransId="{0A49A1FF-370D-48E6-9AEE-847435A5ED4C}" sibTransId="{00258145-8857-413D-8F19-B16522C9C6A2}"/>
    <dgm:cxn modelId="{22AE148A-530F-4FDE-AD44-CED961D1334C}" type="presOf" srcId="{6BB5B0B3-B87E-4913-83C8-CBB6CE5ABE07}" destId="{E4CFB5BD-B8BC-45A0-BE68-431060AD33A1}" srcOrd="0" destOrd="0" presId="urn:microsoft.com/office/officeart/2005/8/layout/default"/>
    <dgm:cxn modelId="{AAC4EB90-89B1-449F-ADF9-5D10A4E19149}" srcId="{6BB5B0B3-B87E-4913-83C8-CBB6CE5ABE07}" destId="{4FF8A895-CCB3-4D03-A134-43A1DEDE03C5}" srcOrd="1" destOrd="0" parTransId="{9782235E-FB24-4F03-AD50-2BF0873EE4EB}" sibTransId="{08892D54-DA4D-4B54-9D20-53E5D28CFFAD}"/>
    <dgm:cxn modelId="{0D067199-0597-4F22-935C-5E950A431D47}" srcId="{6BB5B0B3-B87E-4913-83C8-CBB6CE5ABE07}" destId="{2080BD80-1A1D-4CB8-AC56-F5049217371D}" srcOrd="5" destOrd="0" parTransId="{17381CC5-9005-4EA8-9611-22E9B3AFA9BE}" sibTransId="{C62BD973-8670-4973-9E2B-0B4AD9B5CA0C}"/>
    <dgm:cxn modelId="{4085AFA2-6B6B-4E22-AE44-FD2D25516DAC}" type="presOf" srcId="{C1558EC2-91AC-45B1-B3C6-0496964B2DD8}" destId="{15166EA1-17B3-460A-A4EF-248EB7D8080E}" srcOrd="0" destOrd="0" presId="urn:microsoft.com/office/officeart/2005/8/layout/default"/>
    <dgm:cxn modelId="{2D1FECA9-8B12-4A2F-824E-435772784932}" srcId="{6BB5B0B3-B87E-4913-83C8-CBB6CE5ABE07}" destId="{89DFD616-F8F5-4074-9D8E-37B55A0A4970}" srcOrd="3" destOrd="0" parTransId="{0610C6CC-C5F0-49EF-989B-69741C6AD175}" sibTransId="{D817FEA7-D09F-4BBB-8667-2F3EBA07CF31}"/>
    <dgm:cxn modelId="{A36397CC-24D6-4B2D-9758-CB3CE3AC7635}" type="presOf" srcId="{46BE90E1-672A-416B-9CE3-BD0E3FFB4128}" destId="{E9CAE973-48DF-4347-9D6D-4DAEF83966D6}" srcOrd="0" destOrd="0" presId="urn:microsoft.com/office/officeart/2005/8/layout/default"/>
    <dgm:cxn modelId="{5B10D0D0-46A4-4CAB-A254-64673A917123}" type="presOf" srcId="{ECE9013C-07CC-450E-883F-BB5C67301844}" destId="{EF248B63-BB79-4B5F-8386-E188A61E3C95}" srcOrd="0" destOrd="0" presId="urn:microsoft.com/office/officeart/2005/8/layout/default"/>
    <dgm:cxn modelId="{7E4804D3-8DB2-4E99-8419-4BA944C75E3C}" type="presOf" srcId="{89DFD616-F8F5-4074-9D8E-37B55A0A4970}" destId="{4FB760F0-1C18-443A-AFD6-A954DECF9FE2}" srcOrd="0" destOrd="0" presId="urn:microsoft.com/office/officeart/2005/8/layout/default"/>
    <dgm:cxn modelId="{C419A1D3-9156-4A31-AB81-E4EE869EC2DD}" srcId="{6BB5B0B3-B87E-4913-83C8-CBB6CE5ABE07}" destId="{9DB327AA-533F-4F9A-9E40-D4A32D90A22F}" srcOrd="2" destOrd="0" parTransId="{47CA0F62-4848-4A78-8BFB-8A1E166BEBFB}" sibTransId="{7AF88852-851C-4706-B7D7-83C389E8B8E9}"/>
    <dgm:cxn modelId="{DA6CEAD7-FBE1-4EEA-BBFE-51268445C378}" srcId="{6BB5B0B3-B87E-4913-83C8-CBB6CE5ABE07}" destId="{C1558EC2-91AC-45B1-B3C6-0496964B2DD8}" srcOrd="8" destOrd="0" parTransId="{BB0D86D8-5AEB-4DEA-9301-090DDF0B3641}" sibTransId="{9DEEBFBF-D15C-4D50-914A-EF550B7B2770}"/>
    <dgm:cxn modelId="{92E7D8E1-C3DC-4EED-B568-EE76E111CD13}" type="presOf" srcId="{2080BD80-1A1D-4CB8-AC56-F5049217371D}" destId="{E8231A11-B2BE-4024-98CB-08F53EDD0712}" srcOrd="0" destOrd="0" presId="urn:microsoft.com/office/officeart/2005/8/layout/default"/>
    <dgm:cxn modelId="{23AD24AB-FA2D-4184-9024-AC8E7C640E4C}" type="presParOf" srcId="{E4CFB5BD-B8BC-45A0-BE68-431060AD33A1}" destId="{9C9CE6A2-8782-4603-819C-F6E27B04C8DE}" srcOrd="0" destOrd="0" presId="urn:microsoft.com/office/officeart/2005/8/layout/default"/>
    <dgm:cxn modelId="{7377386A-0E89-4CD2-B76E-5E11861E19D7}" type="presParOf" srcId="{E4CFB5BD-B8BC-45A0-BE68-431060AD33A1}" destId="{BF761769-018E-42E9-A675-5D626F36F6F3}" srcOrd="1" destOrd="0" presId="urn:microsoft.com/office/officeart/2005/8/layout/default"/>
    <dgm:cxn modelId="{F44B53D0-4459-42A2-833B-FA8A0C8680EC}" type="presParOf" srcId="{E4CFB5BD-B8BC-45A0-BE68-431060AD33A1}" destId="{81202670-E269-484B-B618-A96AF0F6AF7C}" srcOrd="2" destOrd="0" presId="urn:microsoft.com/office/officeart/2005/8/layout/default"/>
    <dgm:cxn modelId="{EA50470B-5AB9-4E86-B922-3FA088A42551}" type="presParOf" srcId="{E4CFB5BD-B8BC-45A0-BE68-431060AD33A1}" destId="{BE514BCE-CD4E-4DBE-A5F9-9E198762D30B}" srcOrd="3" destOrd="0" presId="urn:microsoft.com/office/officeart/2005/8/layout/default"/>
    <dgm:cxn modelId="{C63885D9-F410-4713-B116-FE9E98BF68EF}" type="presParOf" srcId="{E4CFB5BD-B8BC-45A0-BE68-431060AD33A1}" destId="{64CD1D9A-008F-4E32-A657-7000A28F016F}" srcOrd="4" destOrd="0" presId="urn:microsoft.com/office/officeart/2005/8/layout/default"/>
    <dgm:cxn modelId="{9DC09038-FAB5-44CC-88AC-7D701360EC0C}" type="presParOf" srcId="{E4CFB5BD-B8BC-45A0-BE68-431060AD33A1}" destId="{4795AFDF-CE1F-421E-BFE7-62EEA608A103}" srcOrd="5" destOrd="0" presId="urn:microsoft.com/office/officeart/2005/8/layout/default"/>
    <dgm:cxn modelId="{CFFD1218-E2A6-45AE-A712-E7AB6B85440E}" type="presParOf" srcId="{E4CFB5BD-B8BC-45A0-BE68-431060AD33A1}" destId="{4FB760F0-1C18-443A-AFD6-A954DECF9FE2}" srcOrd="6" destOrd="0" presId="urn:microsoft.com/office/officeart/2005/8/layout/default"/>
    <dgm:cxn modelId="{D59CFFB7-BEC6-419E-AC43-AE513A4DC7B4}" type="presParOf" srcId="{E4CFB5BD-B8BC-45A0-BE68-431060AD33A1}" destId="{A6F1DDD3-A3C8-4D83-9BDE-801A3E1A2AEA}" srcOrd="7" destOrd="0" presId="urn:microsoft.com/office/officeart/2005/8/layout/default"/>
    <dgm:cxn modelId="{50123C47-EE5D-4047-AA49-162DE1DC6AE3}" type="presParOf" srcId="{E4CFB5BD-B8BC-45A0-BE68-431060AD33A1}" destId="{63B5024C-11AD-4AD6-8D73-246D28A4B09B}" srcOrd="8" destOrd="0" presId="urn:microsoft.com/office/officeart/2005/8/layout/default"/>
    <dgm:cxn modelId="{E22B7B2E-23B9-41F6-82A6-0E01DAF15A17}" type="presParOf" srcId="{E4CFB5BD-B8BC-45A0-BE68-431060AD33A1}" destId="{CF5AD275-CDAA-407C-9A91-90B7C91A2BCB}" srcOrd="9" destOrd="0" presId="urn:microsoft.com/office/officeart/2005/8/layout/default"/>
    <dgm:cxn modelId="{0D834F63-85C7-4D6A-81A5-47DF8AA5BF58}" type="presParOf" srcId="{E4CFB5BD-B8BC-45A0-BE68-431060AD33A1}" destId="{E8231A11-B2BE-4024-98CB-08F53EDD0712}" srcOrd="10" destOrd="0" presId="urn:microsoft.com/office/officeart/2005/8/layout/default"/>
    <dgm:cxn modelId="{259A5879-C0B4-444F-9870-87379369F786}" type="presParOf" srcId="{E4CFB5BD-B8BC-45A0-BE68-431060AD33A1}" destId="{F785B43A-D61A-43E9-B5E1-462946B410A3}" srcOrd="11" destOrd="0" presId="urn:microsoft.com/office/officeart/2005/8/layout/default"/>
    <dgm:cxn modelId="{A3A6EA89-B2B1-48BD-88D3-EEE2831E207E}" type="presParOf" srcId="{E4CFB5BD-B8BC-45A0-BE68-431060AD33A1}" destId="{E9CAE973-48DF-4347-9D6D-4DAEF83966D6}" srcOrd="12" destOrd="0" presId="urn:microsoft.com/office/officeart/2005/8/layout/default"/>
    <dgm:cxn modelId="{22F898A1-2ACE-4627-B255-C6563A809789}" type="presParOf" srcId="{E4CFB5BD-B8BC-45A0-BE68-431060AD33A1}" destId="{D3FE9395-4E6A-439F-88E3-7EFF9801C8CE}" srcOrd="13" destOrd="0" presId="urn:microsoft.com/office/officeart/2005/8/layout/default"/>
    <dgm:cxn modelId="{E55D2F44-E8B3-43B9-A79A-42705BA300FE}" type="presParOf" srcId="{E4CFB5BD-B8BC-45A0-BE68-431060AD33A1}" destId="{EF248B63-BB79-4B5F-8386-E188A61E3C95}" srcOrd="14" destOrd="0" presId="urn:microsoft.com/office/officeart/2005/8/layout/default"/>
    <dgm:cxn modelId="{1718477B-C5B3-4D2C-B86D-96F30C9DA344}" type="presParOf" srcId="{E4CFB5BD-B8BC-45A0-BE68-431060AD33A1}" destId="{8C9BF474-D472-40D7-AB93-4C087AF6A38D}" srcOrd="15" destOrd="0" presId="urn:microsoft.com/office/officeart/2005/8/layout/default"/>
    <dgm:cxn modelId="{3521E77B-EFB1-45AA-8640-4DA1037277C6}" type="presParOf" srcId="{E4CFB5BD-B8BC-45A0-BE68-431060AD33A1}" destId="{15166EA1-17B3-460A-A4EF-248EB7D8080E}"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72E03E-F854-4968-97E6-6D1BE1349D66}" type="doc">
      <dgm:prSet loTypeId="urn:microsoft.com/office/officeart/2016/7/layout/BasicProcessNew" loCatId="process" qsTypeId="urn:microsoft.com/office/officeart/2005/8/quickstyle/simple1" qsCatId="simple" csTypeId="urn:microsoft.com/office/officeart/2005/8/colors/colorful5" csCatId="colorful"/>
      <dgm:spPr/>
      <dgm:t>
        <a:bodyPr/>
        <a:lstStyle/>
        <a:p>
          <a:endParaRPr lang="en-US"/>
        </a:p>
      </dgm:t>
    </dgm:pt>
    <dgm:pt modelId="{06C48488-DA22-4979-8414-03596E4E87E9}">
      <dgm:prSet/>
      <dgm:spPr/>
      <dgm:t>
        <a:bodyPr/>
        <a:lstStyle/>
        <a:p>
          <a:r>
            <a:rPr lang="ru-RU"/>
            <a:t>Культивирлеуде анаэробты микроорганизмдерге қызығушылық көбеюде, аэрирлеуші қондырғыны талап етпейді.</a:t>
          </a:r>
          <a:endParaRPr lang="en-US"/>
        </a:p>
      </dgm:t>
    </dgm:pt>
    <dgm:pt modelId="{BD3D217B-D824-4356-AD2B-A785497AD1AE}" type="parTrans" cxnId="{EEA6D60A-077D-4C0F-8F94-C501EAAE7BCF}">
      <dgm:prSet/>
      <dgm:spPr/>
      <dgm:t>
        <a:bodyPr/>
        <a:lstStyle/>
        <a:p>
          <a:endParaRPr lang="en-US"/>
        </a:p>
      </dgm:t>
    </dgm:pt>
    <dgm:pt modelId="{D78D9BC4-B7B1-4ECF-83E2-8990E162C233}" type="sibTrans" cxnId="{EEA6D60A-077D-4C0F-8F94-C501EAAE7BCF}">
      <dgm:prSet/>
      <dgm:spPr/>
      <dgm:t>
        <a:bodyPr/>
        <a:lstStyle/>
        <a:p>
          <a:endParaRPr lang="en-US"/>
        </a:p>
      </dgm:t>
    </dgm:pt>
    <dgm:pt modelId="{FB3A4C96-E697-4B68-AECC-1DD798C76377}">
      <dgm:prSet/>
      <dgm:spPr/>
      <dgm:t>
        <a:bodyPr/>
        <a:lstStyle/>
        <a:p>
          <a:r>
            <a:rPr lang="ru-RU"/>
            <a:t>Жоғарғы синтез демек, белгілі бір өнімді белгілі мөлшерде синтездеуде микрорганизмнің қабілеті, табиғатта жиі кездеседі.</a:t>
          </a:r>
          <a:endParaRPr lang="en-US"/>
        </a:p>
      </dgm:t>
    </dgm:pt>
    <dgm:pt modelId="{3CA1E41A-C4DB-4823-96BB-F0253A4991ED}" type="parTrans" cxnId="{90A3CBFF-E641-4597-9F07-1D9362C3A0DA}">
      <dgm:prSet/>
      <dgm:spPr/>
      <dgm:t>
        <a:bodyPr/>
        <a:lstStyle/>
        <a:p>
          <a:endParaRPr lang="en-US"/>
        </a:p>
      </dgm:t>
    </dgm:pt>
    <dgm:pt modelId="{1CAF8DAB-922A-4268-8C45-E732EDD898D8}" type="sibTrans" cxnId="{90A3CBFF-E641-4597-9F07-1D9362C3A0DA}">
      <dgm:prSet/>
      <dgm:spPr/>
      <dgm:t>
        <a:bodyPr/>
        <a:lstStyle/>
        <a:p>
          <a:endParaRPr lang="en-US"/>
        </a:p>
      </dgm:t>
    </dgm:pt>
    <dgm:pt modelId="{1DF184AA-778E-4D6C-A887-AF864AECFEA0}">
      <dgm:prSet/>
      <dgm:spPr/>
      <dgm:t>
        <a:bodyPr/>
        <a:lstStyle/>
        <a:p>
          <a:r>
            <a:rPr lang="ru-RU"/>
            <a:t>Сол өнім (органикалық қышқылдар, спирттер, антибиотиктік заттар) микроорганизммен қоршаған ортаға бөлінетін басқа түрлері үшін токсинді  улы  болып саналады және кеңістіктегі ауада жүргендерге немесе қоректік заттың қорын қорғаушы зат продуцент атқарады. Микроорганизмдерді алғаш рет осындай қасиетімен халық шаруашылығында адам мақсатына қолданған және өнімділігі жоғары формасын таңдау. Қазір микроорганизмнің табиғи штамдарын таңдап алғаннан кейін бактериалды азот тыңайтқышын биопестицидтер есебінде микробты биомасса өндірісі үшін қолданылады.Тамақ өнімдері өндірісінде және халық шаруашылығының басқа салаларында қолданылады.</a:t>
          </a:r>
          <a:endParaRPr lang="en-US"/>
        </a:p>
      </dgm:t>
    </dgm:pt>
    <dgm:pt modelId="{EE5235AE-41AC-46ED-A1BA-D3479C8A12CF}" type="parTrans" cxnId="{4F7365CD-3C49-436C-A60B-32B2CBD52AA5}">
      <dgm:prSet/>
      <dgm:spPr/>
      <dgm:t>
        <a:bodyPr/>
        <a:lstStyle/>
        <a:p>
          <a:endParaRPr lang="en-US"/>
        </a:p>
      </dgm:t>
    </dgm:pt>
    <dgm:pt modelId="{726821C4-B1AB-4B21-891B-8D9D604A7923}" type="sibTrans" cxnId="{4F7365CD-3C49-436C-A60B-32B2CBD52AA5}">
      <dgm:prSet/>
      <dgm:spPr/>
      <dgm:t>
        <a:bodyPr/>
        <a:lstStyle/>
        <a:p>
          <a:endParaRPr lang="en-US"/>
        </a:p>
      </dgm:t>
    </dgm:pt>
    <dgm:pt modelId="{0278A8B3-45B9-4CA0-AC6A-861C4A05D066}">
      <dgm:prSet/>
      <dgm:spPr/>
      <dgm:t>
        <a:bodyPr/>
        <a:lstStyle/>
        <a:p>
          <a:r>
            <a:rPr lang="ru-RU"/>
            <a:t>Бірақ та, өндірістік микроорганизмдердің негізгі контингентті  болып жасанды селектирленген штамдар саналады. Демек, өндірісте штамның үш түрі қоданылады: табиғи штамдар, жасанды немесе табиғи жақсысын таңдаған, индуцирленген мутация нәтижесінде гендік және клеткалық инженерия әдісінің нәтижесінде алынған штамм культурасы.</a:t>
          </a:r>
          <a:endParaRPr lang="en-US"/>
        </a:p>
      </dgm:t>
    </dgm:pt>
    <dgm:pt modelId="{BC3B649B-EC34-422E-84A2-8C32D4428278}" type="parTrans" cxnId="{35FBB0E8-CDF4-423E-8870-F3DD9A4B2B5A}">
      <dgm:prSet/>
      <dgm:spPr/>
      <dgm:t>
        <a:bodyPr/>
        <a:lstStyle/>
        <a:p>
          <a:endParaRPr lang="en-US"/>
        </a:p>
      </dgm:t>
    </dgm:pt>
    <dgm:pt modelId="{B34C9892-2854-42E1-B953-389B2D914486}" type="sibTrans" cxnId="{35FBB0E8-CDF4-423E-8870-F3DD9A4B2B5A}">
      <dgm:prSet/>
      <dgm:spPr/>
      <dgm:t>
        <a:bodyPr/>
        <a:lstStyle/>
        <a:p>
          <a:endParaRPr lang="en-US"/>
        </a:p>
      </dgm:t>
    </dgm:pt>
    <dgm:pt modelId="{B3A6BA7C-30E3-4D69-8EBF-79BBE9D61DE9}" type="pres">
      <dgm:prSet presAssocID="{E572E03E-F854-4968-97E6-6D1BE1349D66}" presName="Name0" presStyleCnt="0">
        <dgm:presLayoutVars>
          <dgm:dir/>
          <dgm:resizeHandles val="exact"/>
        </dgm:presLayoutVars>
      </dgm:prSet>
      <dgm:spPr/>
    </dgm:pt>
    <dgm:pt modelId="{3893FA5C-07B3-4807-B9E2-8C517948810F}" type="pres">
      <dgm:prSet presAssocID="{06C48488-DA22-4979-8414-03596E4E87E9}" presName="node" presStyleLbl="node1" presStyleIdx="0" presStyleCnt="7">
        <dgm:presLayoutVars>
          <dgm:bulletEnabled val="1"/>
        </dgm:presLayoutVars>
      </dgm:prSet>
      <dgm:spPr/>
    </dgm:pt>
    <dgm:pt modelId="{66BA5729-A487-4D95-AA96-8BB0039AB001}" type="pres">
      <dgm:prSet presAssocID="{D78D9BC4-B7B1-4ECF-83E2-8990E162C233}" presName="sibTransSpacerBeforeConnector" presStyleCnt="0"/>
      <dgm:spPr/>
    </dgm:pt>
    <dgm:pt modelId="{95996EAC-FA0E-4BD2-B46E-9B2D49AB06A5}" type="pres">
      <dgm:prSet presAssocID="{D78D9BC4-B7B1-4ECF-83E2-8990E162C233}" presName="sibTrans" presStyleLbl="node1" presStyleIdx="1" presStyleCnt="7"/>
      <dgm:spPr/>
    </dgm:pt>
    <dgm:pt modelId="{E6F5C6C4-3C60-4186-9F69-568D95851498}" type="pres">
      <dgm:prSet presAssocID="{D78D9BC4-B7B1-4ECF-83E2-8990E162C233}" presName="sibTransSpacerAfterConnector" presStyleCnt="0"/>
      <dgm:spPr/>
    </dgm:pt>
    <dgm:pt modelId="{1D20C23B-CE7B-4595-8350-CEC160E85BFA}" type="pres">
      <dgm:prSet presAssocID="{FB3A4C96-E697-4B68-AECC-1DD798C76377}" presName="node" presStyleLbl="node1" presStyleIdx="2" presStyleCnt="7">
        <dgm:presLayoutVars>
          <dgm:bulletEnabled val="1"/>
        </dgm:presLayoutVars>
      </dgm:prSet>
      <dgm:spPr/>
    </dgm:pt>
    <dgm:pt modelId="{8B0F0CA7-0873-4F8C-9269-E48F626EC2B9}" type="pres">
      <dgm:prSet presAssocID="{1CAF8DAB-922A-4268-8C45-E732EDD898D8}" presName="sibTransSpacerBeforeConnector" presStyleCnt="0"/>
      <dgm:spPr/>
    </dgm:pt>
    <dgm:pt modelId="{E4AB3A56-45A7-4563-856C-DD6A2CADA533}" type="pres">
      <dgm:prSet presAssocID="{1CAF8DAB-922A-4268-8C45-E732EDD898D8}" presName="sibTrans" presStyleLbl="node1" presStyleIdx="3" presStyleCnt="7"/>
      <dgm:spPr/>
    </dgm:pt>
    <dgm:pt modelId="{5897E24C-8D5F-4241-BA1C-9B824B996C07}" type="pres">
      <dgm:prSet presAssocID="{1CAF8DAB-922A-4268-8C45-E732EDD898D8}" presName="sibTransSpacerAfterConnector" presStyleCnt="0"/>
      <dgm:spPr/>
    </dgm:pt>
    <dgm:pt modelId="{09D5BED5-4328-4E91-913B-030DBACEA88E}" type="pres">
      <dgm:prSet presAssocID="{1DF184AA-778E-4D6C-A887-AF864AECFEA0}" presName="node" presStyleLbl="node1" presStyleIdx="4" presStyleCnt="7">
        <dgm:presLayoutVars>
          <dgm:bulletEnabled val="1"/>
        </dgm:presLayoutVars>
      </dgm:prSet>
      <dgm:spPr/>
    </dgm:pt>
    <dgm:pt modelId="{2209BF7D-C8FA-4515-BF8E-58D96C13B8B3}" type="pres">
      <dgm:prSet presAssocID="{726821C4-B1AB-4B21-891B-8D9D604A7923}" presName="sibTransSpacerBeforeConnector" presStyleCnt="0"/>
      <dgm:spPr/>
    </dgm:pt>
    <dgm:pt modelId="{3F6AA6C8-3273-440E-937B-ED1F5536269F}" type="pres">
      <dgm:prSet presAssocID="{726821C4-B1AB-4B21-891B-8D9D604A7923}" presName="sibTrans" presStyleLbl="node1" presStyleIdx="5" presStyleCnt="7"/>
      <dgm:spPr/>
    </dgm:pt>
    <dgm:pt modelId="{240345DB-07D9-4FE7-8369-10FC74F2827D}" type="pres">
      <dgm:prSet presAssocID="{726821C4-B1AB-4B21-891B-8D9D604A7923}" presName="sibTransSpacerAfterConnector" presStyleCnt="0"/>
      <dgm:spPr/>
    </dgm:pt>
    <dgm:pt modelId="{391CBA70-6BAD-4860-BCE9-47578809D5FB}" type="pres">
      <dgm:prSet presAssocID="{0278A8B3-45B9-4CA0-AC6A-861C4A05D066}" presName="node" presStyleLbl="node1" presStyleIdx="6" presStyleCnt="7">
        <dgm:presLayoutVars>
          <dgm:bulletEnabled val="1"/>
        </dgm:presLayoutVars>
      </dgm:prSet>
      <dgm:spPr/>
    </dgm:pt>
  </dgm:ptLst>
  <dgm:cxnLst>
    <dgm:cxn modelId="{536E4200-303F-4DDD-9349-8DA59D24CD25}" type="presOf" srcId="{1CAF8DAB-922A-4268-8C45-E732EDD898D8}" destId="{E4AB3A56-45A7-4563-856C-DD6A2CADA533}" srcOrd="0" destOrd="0" presId="urn:microsoft.com/office/officeart/2016/7/layout/BasicProcessNew"/>
    <dgm:cxn modelId="{89C2CF03-CBD3-4EB6-8981-7D86A6C19380}" type="presOf" srcId="{726821C4-B1AB-4B21-891B-8D9D604A7923}" destId="{3F6AA6C8-3273-440E-937B-ED1F5536269F}" srcOrd="0" destOrd="0" presId="urn:microsoft.com/office/officeart/2016/7/layout/BasicProcessNew"/>
    <dgm:cxn modelId="{EEA6D60A-077D-4C0F-8F94-C501EAAE7BCF}" srcId="{E572E03E-F854-4968-97E6-6D1BE1349D66}" destId="{06C48488-DA22-4979-8414-03596E4E87E9}" srcOrd="0" destOrd="0" parTransId="{BD3D217B-D824-4356-AD2B-A785497AD1AE}" sibTransId="{D78D9BC4-B7B1-4ECF-83E2-8990E162C233}"/>
    <dgm:cxn modelId="{2B404261-F50E-47EA-A4F0-692BA80FC1AE}" type="presOf" srcId="{06C48488-DA22-4979-8414-03596E4E87E9}" destId="{3893FA5C-07B3-4807-B9E2-8C517948810F}" srcOrd="0" destOrd="0" presId="urn:microsoft.com/office/officeart/2016/7/layout/BasicProcessNew"/>
    <dgm:cxn modelId="{67B3ED6E-E09B-4B0D-890C-B92F48EAF92A}" type="presOf" srcId="{0278A8B3-45B9-4CA0-AC6A-861C4A05D066}" destId="{391CBA70-6BAD-4860-BCE9-47578809D5FB}" srcOrd="0" destOrd="0" presId="urn:microsoft.com/office/officeart/2016/7/layout/BasicProcessNew"/>
    <dgm:cxn modelId="{8A87E099-B558-4DBA-B1D4-80BA716C1784}" type="presOf" srcId="{1DF184AA-778E-4D6C-A887-AF864AECFEA0}" destId="{09D5BED5-4328-4E91-913B-030DBACEA88E}" srcOrd="0" destOrd="0" presId="urn:microsoft.com/office/officeart/2016/7/layout/BasicProcessNew"/>
    <dgm:cxn modelId="{4F7365CD-3C49-436C-A60B-32B2CBD52AA5}" srcId="{E572E03E-F854-4968-97E6-6D1BE1349D66}" destId="{1DF184AA-778E-4D6C-A887-AF864AECFEA0}" srcOrd="2" destOrd="0" parTransId="{EE5235AE-41AC-46ED-A1BA-D3479C8A12CF}" sibTransId="{726821C4-B1AB-4B21-891B-8D9D604A7923}"/>
    <dgm:cxn modelId="{8AA0F2CE-00A5-4D24-8B99-499E74DDE699}" type="presOf" srcId="{D78D9BC4-B7B1-4ECF-83E2-8990E162C233}" destId="{95996EAC-FA0E-4BD2-B46E-9B2D49AB06A5}" srcOrd="0" destOrd="0" presId="urn:microsoft.com/office/officeart/2016/7/layout/BasicProcessNew"/>
    <dgm:cxn modelId="{35FBB0E8-CDF4-423E-8870-F3DD9A4B2B5A}" srcId="{E572E03E-F854-4968-97E6-6D1BE1349D66}" destId="{0278A8B3-45B9-4CA0-AC6A-861C4A05D066}" srcOrd="3" destOrd="0" parTransId="{BC3B649B-EC34-422E-84A2-8C32D4428278}" sibTransId="{B34C9892-2854-42E1-B953-389B2D914486}"/>
    <dgm:cxn modelId="{B56031F5-DFED-449E-AF9D-FDB6C50738E1}" type="presOf" srcId="{E572E03E-F854-4968-97E6-6D1BE1349D66}" destId="{B3A6BA7C-30E3-4D69-8EBF-79BBE9D61DE9}" srcOrd="0" destOrd="0" presId="urn:microsoft.com/office/officeart/2016/7/layout/BasicProcessNew"/>
    <dgm:cxn modelId="{429FEAF7-65EC-4343-888F-A49279DBE79F}" type="presOf" srcId="{FB3A4C96-E697-4B68-AECC-1DD798C76377}" destId="{1D20C23B-CE7B-4595-8350-CEC160E85BFA}" srcOrd="0" destOrd="0" presId="urn:microsoft.com/office/officeart/2016/7/layout/BasicProcessNew"/>
    <dgm:cxn modelId="{90A3CBFF-E641-4597-9F07-1D9362C3A0DA}" srcId="{E572E03E-F854-4968-97E6-6D1BE1349D66}" destId="{FB3A4C96-E697-4B68-AECC-1DD798C76377}" srcOrd="1" destOrd="0" parTransId="{3CA1E41A-C4DB-4823-96BB-F0253A4991ED}" sibTransId="{1CAF8DAB-922A-4268-8C45-E732EDD898D8}"/>
    <dgm:cxn modelId="{7B017AD4-77AE-49BB-A02C-9F6D83D9A7CA}" type="presParOf" srcId="{B3A6BA7C-30E3-4D69-8EBF-79BBE9D61DE9}" destId="{3893FA5C-07B3-4807-B9E2-8C517948810F}" srcOrd="0" destOrd="0" presId="urn:microsoft.com/office/officeart/2016/7/layout/BasicProcessNew"/>
    <dgm:cxn modelId="{EFEA8C2D-0160-4918-82AA-393D0B890654}" type="presParOf" srcId="{B3A6BA7C-30E3-4D69-8EBF-79BBE9D61DE9}" destId="{66BA5729-A487-4D95-AA96-8BB0039AB001}" srcOrd="1" destOrd="0" presId="urn:microsoft.com/office/officeart/2016/7/layout/BasicProcessNew"/>
    <dgm:cxn modelId="{4ACDD8E3-841B-491C-8A4A-388947648EC1}" type="presParOf" srcId="{B3A6BA7C-30E3-4D69-8EBF-79BBE9D61DE9}" destId="{95996EAC-FA0E-4BD2-B46E-9B2D49AB06A5}" srcOrd="2" destOrd="0" presId="urn:microsoft.com/office/officeart/2016/7/layout/BasicProcessNew"/>
    <dgm:cxn modelId="{FB6C5EF0-DCA6-4062-8D2B-F22E0663F08C}" type="presParOf" srcId="{B3A6BA7C-30E3-4D69-8EBF-79BBE9D61DE9}" destId="{E6F5C6C4-3C60-4186-9F69-568D95851498}" srcOrd="3" destOrd="0" presId="urn:microsoft.com/office/officeart/2016/7/layout/BasicProcessNew"/>
    <dgm:cxn modelId="{40C30034-4838-431F-B3B7-4D90C2D078DA}" type="presParOf" srcId="{B3A6BA7C-30E3-4D69-8EBF-79BBE9D61DE9}" destId="{1D20C23B-CE7B-4595-8350-CEC160E85BFA}" srcOrd="4" destOrd="0" presId="urn:microsoft.com/office/officeart/2016/7/layout/BasicProcessNew"/>
    <dgm:cxn modelId="{F99F2491-FBAF-45D2-B5AF-4D41034D7E6C}" type="presParOf" srcId="{B3A6BA7C-30E3-4D69-8EBF-79BBE9D61DE9}" destId="{8B0F0CA7-0873-4F8C-9269-E48F626EC2B9}" srcOrd="5" destOrd="0" presId="urn:microsoft.com/office/officeart/2016/7/layout/BasicProcessNew"/>
    <dgm:cxn modelId="{4A6E957F-DB49-4EFC-AFC4-6BC5192168CF}" type="presParOf" srcId="{B3A6BA7C-30E3-4D69-8EBF-79BBE9D61DE9}" destId="{E4AB3A56-45A7-4563-856C-DD6A2CADA533}" srcOrd="6" destOrd="0" presId="urn:microsoft.com/office/officeart/2016/7/layout/BasicProcessNew"/>
    <dgm:cxn modelId="{606D5C3D-73A8-4663-B0BB-1E23E4872312}" type="presParOf" srcId="{B3A6BA7C-30E3-4D69-8EBF-79BBE9D61DE9}" destId="{5897E24C-8D5F-4241-BA1C-9B824B996C07}" srcOrd="7" destOrd="0" presId="urn:microsoft.com/office/officeart/2016/7/layout/BasicProcessNew"/>
    <dgm:cxn modelId="{7BA81D2F-B3FC-48D2-B7D3-0235953F7113}" type="presParOf" srcId="{B3A6BA7C-30E3-4D69-8EBF-79BBE9D61DE9}" destId="{09D5BED5-4328-4E91-913B-030DBACEA88E}" srcOrd="8" destOrd="0" presId="urn:microsoft.com/office/officeart/2016/7/layout/BasicProcessNew"/>
    <dgm:cxn modelId="{EB31F2EB-0486-4E4F-98D9-C63DFAC22123}" type="presParOf" srcId="{B3A6BA7C-30E3-4D69-8EBF-79BBE9D61DE9}" destId="{2209BF7D-C8FA-4515-BF8E-58D96C13B8B3}" srcOrd="9" destOrd="0" presId="urn:microsoft.com/office/officeart/2016/7/layout/BasicProcessNew"/>
    <dgm:cxn modelId="{1F91A250-61FB-456B-8F19-B1DED1A0FAFA}" type="presParOf" srcId="{B3A6BA7C-30E3-4D69-8EBF-79BBE9D61DE9}" destId="{3F6AA6C8-3273-440E-937B-ED1F5536269F}" srcOrd="10" destOrd="0" presId="urn:microsoft.com/office/officeart/2016/7/layout/BasicProcessNew"/>
    <dgm:cxn modelId="{D7FC0247-A170-4EF9-A5E9-903BBD652832}" type="presParOf" srcId="{B3A6BA7C-30E3-4D69-8EBF-79BBE9D61DE9}" destId="{240345DB-07D9-4FE7-8369-10FC74F2827D}" srcOrd="11" destOrd="0" presId="urn:microsoft.com/office/officeart/2016/7/layout/BasicProcessNew"/>
    <dgm:cxn modelId="{CA589D5B-A2D7-47CB-B088-82942C11466E}" type="presParOf" srcId="{B3A6BA7C-30E3-4D69-8EBF-79BBE9D61DE9}" destId="{391CBA70-6BAD-4860-BCE9-47578809D5FB}" srcOrd="12"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CE6A2-8782-4603-819C-F6E27B04C8DE}">
      <dsp:nvSpPr>
        <dsp:cNvPr id="0" name=""/>
        <dsp:cNvSpPr/>
      </dsp:nvSpPr>
      <dsp:spPr>
        <a:xfrm>
          <a:off x="228605" y="501"/>
          <a:ext cx="2520448" cy="151226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rPr>
            <a:t>-  </a:t>
          </a:r>
          <a:r>
            <a:rPr lang="ru-RU" sz="1400" b="1" kern="1200" dirty="0" err="1">
              <a:solidFill>
                <a:schemeClr val="tx1"/>
              </a:solidFill>
            </a:rPr>
            <a:t>арзан</a:t>
          </a:r>
          <a:r>
            <a:rPr lang="ru-RU" sz="1400" b="1" kern="1200" dirty="0">
              <a:solidFill>
                <a:schemeClr val="tx1"/>
              </a:solidFill>
            </a:rPr>
            <a:t>, </a:t>
          </a:r>
          <a:r>
            <a:rPr lang="ru-RU" sz="1400" b="1" kern="1200" dirty="0" err="1">
              <a:solidFill>
                <a:schemeClr val="tx1"/>
              </a:solidFill>
            </a:rPr>
            <a:t>оңай</a:t>
          </a:r>
          <a:r>
            <a:rPr lang="ru-RU" sz="1400" b="1" kern="1200" dirty="0">
              <a:solidFill>
                <a:schemeClr val="tx1"/>
              </a:solidFill>
            </a:rPr>
            <a:t> </a:t>
          </a:r>
          <a:r>
            <a:rPr lang="ru-RU" sz="1400" b="1" kern="1200" dirty="0" err="1">
              <a:solidFill>
                <a:schemeClr val="tx1"/>
              </a:solidFill>
            </a:rPr>
            <a:t>табылатын</a:t>
          </a:r>
          <a:r>
            <a:rPr lang="ru-RU" sz="1400" b="1" kern="1200" dirty="0">
              <a:solidFill>
                <a:schemeClr val="tx1"/>
              </a:solidFill>
            </a:rPr>
            <a:t> </a:t>
          </a:r>
          <a:r>
            <a:rPr lang="ru-RU" sz="1400" b="1" kern="1200" dirty="0" err="1">
              <a:solidFill>
                <a:schemeClr val="tx1"/>
              </a:solidFill>
            </a:rPr>
            <a:t>субстратта</a:t>
          </a:r>
          <a:r>
            <a:rPr lang="ru-RU" sz="1400" b="1" kern="1200" dirty="0">
              <a:solidFill>
                <a:schemeClr val="tx1"/>
              </a:solidFill>
            </a:rPr>
            <a:t> </a:t>
          </a:r>
          <a:r>
            <a:rPr lang="ru-RU" sz="1400" b="1" kern="1200" dirty="0" err="1">
              <a:solidFill>
                <a:schemeClr val="tx1"/>
              </a:solidFill>
            </a:rPr>
            <a:t>өсіріледі</a:t>
          </a:r>
          <a:r>
            <a:rPr lang="ru-RU" sz="1400" b="1" kern="1200" dirty="0">
              <a:solidFill>
                <a:schemeClr val="tx1"/>
              </a:solidFill>
            </a:rPr>
            <a:t>;</a:t>
          </a:r>
          <a:endParaRPr lang="en-US" sz="1400" b="1" kern="1200" dirty="0">
            <a:solidFill>
              <a:schemeClr val="tx1"/>
            </a:solidFill>
          </a:endParaRPr>
        </a:p>
      </dsp:txBody>
      <dsp:txXfrm>
        <a:off x="228605" y="501"/>
        <a:ext cx="2520448" cy="1512269"/>
      </dsp:txXfrm>
    </dsp:sp>
    <dsp:sp modelId="{81202670-E269-484B-B618-A96AF0F6AF7C}">
      <dsp:nvSpPr>
        <dsp:cNvPr id="0" name=""/>
        <dsp:cNvSpPr/>
      </dsp:nvSpPr>
      <dsp:spPr>
        <a:xfrm>
          <a:off x="3001098" y="501"/>
          <a:ext cx="2520448" cy="1512269"/>
        </a:xfrm>
        <a:prstGeom prst="rect">
          <a:avLst/>
        </a:prstGeom>
        <a:solidFill>
          <a:schemeClr val="accent2">
            <a:hueOff val="-370536"/>
            <a:satOff val="1775"/>
            <a:lumOff val="16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solidFill>
                <a:schemeClr val="tx1"/>
              </a:solidFill>
            </a:rPr>
            <a:t>-  </a:t>
          </a:r>
          <a:r>
            <a:rPr lang="ru-RU" sz="1400" b="1" kern="1200" dirty="0" err="1">
              <a:solidFill>
                <a:schemeClr val="tx1"/>
              </a:solidFill>
            </a:rPr>
            <a:t>биомассаның</a:t>
          </a:r>
          <a:r>
            <a:rPr lang="ru-RU" sz="1400" b="1" kern="1200" dirty="0">
              <a:solidFill>
                <a:schemeClr val="tx1"/>
              </a:solidFill>
            </a:rPr>
            <a:t> өсу </a:t>
          </a:r>
          <a:r>
            <a:rPr lang="ru-RU" sz="1400" b="1" kern="1200" dirty="0" err="1">
              <a:solidFill>
                <a:schemeClr val="tx1"/>
              </a:solidFill>
            </a:rPr>
            <a:t>жылдамдығына</a:t>
          </a:r>
          <a:r>
            <a:rPr lang="ru-RU" sz="1400" b="1" kern="1200" dirty="0">
              <a:solidFill>
                <a:schemeClr val="tx1"/>
              </a:solidFill>
            </a:rPr>
            <a:t> </a:t>
          </a:r>
          <a:r>
            <a:rPr lang="ru-RU" sz="1400" b="1" kern="1200" dirty="0" err="1">
              <a:solidFill>
                <a:schemeClr val="tx1"/>
              </a:solidFill>
            </a:rPr>
            <a:t>жағдай</a:t>
          </a:r>
          <a:r>
            <a:rPr lang="ru-RU" sz="1400" b="1" kern="1200" dirty="0">
              <a:solidFill>
                <a:schemeClr val="tx1"/>
              </a:solidFill>
            </a:rPr>
            <a:t> </a:t>
          </a:r>
          <a:r>
            <a:rPr lang="ru-RU" sz="1400" b="1" kern="1200" dirty="0" err="1">
              <a:solidFill>
                <a:schemeClr val="tx1"/>
              </a:solidFill>
            </a:rPr>
            <a:t>жасау</a:t>
          </a:r>
          <a:r>
            <a:rPr lang="ru-RU" sz="1400" b="1" kern="1200" dirty="0">
              <a:solidFill>
                <a:schemeClr val="tx1"/>
              </a:solidFill>
            </a:rPr>
            <a:t>,( </a:t>
          </a:r>
          <a:r>
            <a:rPr lang="el-GR" sz="1400" b="1" kern="1200" dirty="0">
              <a:solidFill>
                <a:schemeClr val="tx1"/>
              </a:solidFill>
            </a:rPr>
            <a:t>μ) </a:t>
          </a:r>
          <a:r>
            <a:rPr lang="ru-RU" sz="1400" b="1" kern="1200" dirty="0" err="1">
              <a:solidFill>
                <a:schemeClr val="tx1"/>
              </a:solidFill>
            </a:rPr>
            <a:t>дайын</a:t>
          </a:r>
          <a:r>
            <a:rPr lang="ru-RU" sz="1400" b="1" kern="1200" dirty="0">
              <a:solidFill>
                <a:schemeClr val="tx1"/>
              </a:solidFill>
            </a:rPr>
            <a:t> </a:t>
          </a:r>
          <a:r>
            <a:rPr lang="ru-RU" sz="1400" b="1" kern="1200" dirty="0" err="1">
              <a:solidFill>
                <a:schemeClr val="tx1"/>
              </a:solidFill>
            </a:rPr>
            <a:t>өнімнің</a:t>
          </a:r>
          <a:r>
            <a:rPr lang="ru-RU" sz="1400" b="1" kern="1200" dirty="0">
              <a:solidFill>
                <a:schemeClr val="tx1"/>
              </a:solidFill>
            </a:rPr>
            <a:t> (Р.Р) </a:t>
          </a:r>
          <a:endParaRPr lang="en-US" sz="1400" b="1" kern="1200" dirty="0">
            <a:solidFill>
              <a:schemeClr val="tx1"/>
            </a:solidFill>
          </a:endParaRPr>
        </a:p>
      </dsp:txBody>
      <dsp:txXfrm>
        <a:off x="3001098" y="501"/>
        <a:ext cx="2520448" cy="1512269"/>
      </dsp:txXfrm>
    </dsp:sp>
    <dsp:sp modelId="{64CD1D9A-008F-4E32-A657-7000A28F016F}">
      <dsp:nvSpPr>
        <dsp:cNvPr id="0" name=""/>
        <dsp:cNvSpPr/>
      </dsp:nvSpPr>
      <dsp:spPr>
        <a:xfrm>
          <a:off x="5773592" y="501"/>
          <a:ext cx="2520448" cy="1512269"/>
        </a:xfrm>
        <a:prstGeom prst="rect">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t>- </a:t>
          </a:r>
          <a:r>
            <a:rPr lang="ru-RU" sz="1400" b="1" kern="1200" dirty="0">
              <a:solidFill>
                <a:schemeClr val="tx1"/>
              </a:solidFill>
            </a:rPr>
            <a:t>қоректік </a:t>
          </a:r>
          <a:r>
            <a:rPr lang="ru-RU" sz="1400" b="1" kern="1200" dirty="0" err="1">
              <a:solidFill>
                <a:schemeClr val="tx1"/>
              </a:solidFill>
            </a:rPr>
            <a:t>субстратты</a:t>
          </a:r>
          <a:r>
            <a:rPr lang="ru-RU" sz="1400" b="1" kern="1200" dirty="0">
              <a:solidFill>
                <a:schemeClr val="tx1"/>
              </a:solidFill>
            </a:rPr>
            <a:t> экономика </a:t>
          </a:r>
          <a:r>
            <a:rPr lang="ru-RU" sz="1400" b="1" kern="1200" dirty="0" err="1">
              <a:solidFill>
                <a:schemeClr val="tx1"/>
              </a:solidFill>
            </a:rPr>
            <a:t>жағынан</a:t>
          </a:r>
          <a:r>
            <a:rPr lang="ru-RU" sz="1400" b="1" kern="1200" dirty="0">
              <a:solidFill>
                <a:schemeClr val="tx1"/>
              </a:solidFill>
            </a:rPr>
            <a:t> </a:t>
          </a:r>
          <a:r>
            <a:rPr lang="ru-RU" sz="1400" b="1" kern="1200" dirty="0" err="1">
              <a:solidFill>
                <a:schemeClr val="tx1"/>
              </a:solidFill>
            </a:rPr>
            <a:t>үнемді</a:t>
          </a:r>
          <a:r>
            <a:rPr lang="ru-RU" sz="1400" b="1" kern="1200" dirty="0">
              <a:solidFill>
                <a:schemeClr val="tx1"/>
              </a:solidFill>
            </a:rPr>
            <a:t> </a:t>
          </a:r>
          <a:r>
            <a:rPr lang="ru-RU" sz="1400" b="1" kern="1200" dirty="0" err="1">
              <a:solidFill>
                <a:schemeClr val="tx1"/>
              </a:solidFill>
            </a:rPr>
            <a:t>тұтынуда</a:t>
          </a:r>
          <a:r>
            <a:rPr lang="ru-RU" sz="1400" b="1" kern="1200" dirty="0">
              <a:solidFill>
                <a:schemeClr val="tx1"/>
              </a:solidFill>
            </a:rPr>
            <a:t> жоғары </a:t>
          </a:r>
          <a:r>
            <a:rPr lang="ru-RU" sz="1400" b="1" kern="1200" dirty="0" err="1">
              <a:solidFill>
                <a:schemeClr val="tx1"/>
              </a:solidFill>
            </a:rPr>
            <a:t>өнімділікті</a:t>
          </a:r>
          <a:r>
            <a:rPr lang="ru-RU" sz="1400" b="1" kern="1200" dirty="0">
              <a:solidFill>
                <a:schemeClr val="tx1"/>
              </a:solidFill>
            </a:rPr>
            <a:t> беру;</a:t>
          </a:r>
          <a:endParaRPr lang="en-US" sz="1400" b="1" kern="1200" dirty="0">
            <a:solidFill>
              <a:schemeClr val="tx1"/>
            </a:solidFill>
          </a:endParaRPr>
        </a:p>
      </dsp:txBody>
      <dsp:txXfrm>
        <a:off x="5773592" y="501"/>
        <a:ext cx="2520448" cy="1512269"/>
      </dsp:txXfrm>
    </dsp:sp>
    <dsp:sp modelId="{4FB760F0-1C18-443A-AFD6-A954DECF9FE2}">
      <dsp:nvSpPr>
        <dsp:cNvPr id="0" name=""/>
        <dsp:cNvSpPr/>
      </dsp:nvSpPr>
      <dsp:spPr>
        <a:xfrm>
          <a:off x="8546086" y="501"/>
          <a:ext cx="2520448" cy="1512269"/>
        </a:xfrm>
        <a:prstGeom prst="rect">
          <a:avLst/>
        </a:prstGeom>
        <a:solidFill>
          <a:schemeClr val="accent2">
            <a:hueOff val="-1111607"/>
            <a:satOff val="5325"/>
            <a:lumOff val="492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t>- </a:t>
          </a:r>
          <a:r>
            <a:rPr lang="ru-RU" sz="1400" b="1" kern="1200" dirty="0" err="1">
              <a:solidFill>
                <a:schemeClr val="tx1"/>
              </a:solidFill>
            </a:rPr>
            <a:t>қосымша</a:t>
          </a:r>
          <a:r>
            <a:rPr lang="ru-RU" sz="1400" b="1" kern="1200" dirty="0">
              <a:solidFill>
                <a:schemeClr val="tx1"/>
              </a:solidFill>
            </a:rPr>
            <a:t> </a:t>
          </a:r>
          <a:r>
            <a:rPr lang="ru-RU" sz="1400" b="1" kern="1200" dirty="0" err="1">
              <a:solidFill>
                <a:schemeClr val="tx1"/>
              </a:solidFill>
            </a:rPr>
            <a:t>өнімнің</a:t>
          </a:r>
          <a:r>
            <a:rPr lang="ru-RU" sz="1400" b="1" kern="1200" dirty="0">
              <a:solidFill>
                <a:schemeClr val="tx1"/>
              </a:solidFill>
            </a:rPr>
            <a:t> </a:t>
          </a:r>
          <a:r>
            <a:rPr lang="ru-RU" sz="1400" b="1" kern="1200" dirty="0" err="1">
              <a:solidFill>
                <a:schemeClr val="tx1"/>
              </a:solidFill>
            </a:rPr>
            <a:t>миниаль</a:t>
          </a:r>
          <a:r>
            <a:rPr lang="ru-RU" sz="1400" b="1" kern="1200" dirty="0">
              <a:solidFill>
                <a:schemeClr val="tx1"/>
              </a:solidFill>
            </a:rPr>
            <a:t> </a:t>
          </a:r>
          <a:r>
            <a:rPr lang="ru-RU" sz="1400" b="1" kern="1200" dirty="0" err="1">
              <a:solidFill>
                <a:schemeClr val="tx1"/>
              </a:solidFill>
            </a:rPr>
            <a:t>пайда</a:t>
          </a:r>
          <a:r>
            <a:rPr lang="ru-RU" sz="1400" b="1" kern="1200" dirty="0">
              <a:solidFill>
                <a:schemeClr val="tx1"/>
              </a:solidFill>
            </a:rPr>
            <a:t> </a:t>
          </a:r>
          <a:r>
            <a:rPr lang="ru-RU" sz="1400" b="1" kern="1200" dirty="0" err="1">
              <a:solidFill>
                <a:schemeClr val="tx1"/>
              </a:solidFill>
            </a:rPr>
            <a:t>болуда</a:t>
          </a:r>
          <a:r>
            <a:rPr lang="ru-RU" sz="1400" b="1" kern="1200" dirty="0">
              <a:solidFill>
                <a:schemeClr val="tx1"/>
              </a:solidFill>
            </a:rPr>
            <a:t> </a:t>
          </a:r>
          <a:r>
            <a:rPr lang="ru-RU" sz="1400" b="1" kern="1200" dirty="0" err="1">
              <a:solidFill>
                <a:schemeClr val="tx1"/>
              </a:solidFill>
            </a:rPr>
            <a:t>биосинтетикалық</a:t>
          </a:r>
          <a:r>
            <a:rPr lang="ru-RU" sz="1400" b="1" kern="1200" dirty="0">
              <a:solidFill>
                <a:schemeClr val="tx1"/>
              </a:solidFill>
            </a:rPr>
            <a:t> </a:t>
          </a:r>
          <a:r>
            <a:rPr lang="ru-RU" sz="1400" b="1" kern="1200" dirty="0" err="1">
              <a:solidFill>
                <a:schemeClr val="tx1"/>
              </a:solidFill>
            </a:rPr>
            <a:t>активтілігін</a:t>
          </a:r>
          <a:r>
            <a:rPr lang="ru-RU" sz="1400" b="1" kern="1200" dirty="0">
              <a:solidFill>
                <a:schemeClr val="tx1"/>
              </a:solidFill>
            </a:rPr>
            <a:t>  көрсету; </a:t>
          </a:r>
          <a:endParaRPr lang="en-US" sz="1400" b="1" kern="1200" dirty="0">
            <a:solidFill>
              <a:schemeClr val="tx1"/>
            </a:solidFill>
          </a:endParaRPr>
        </a:p>
      </dsp:txBody>
      <dsp:txXfrm>
        <a:off x="8546086" y="501"/>
        <a:ext cx="2520448" cy="1512269"/>
      </dsp:txXfrm>
    </dsp:sp>
    <dsp:sp modelId="{63B5024C-11AD-4AD6-8D73-246D28A4B09B}">
      <dsp:nvSpPr>
        <dsp:cNvPr id="0" name=""/>
        <dsp:cNvSpPr/>
      </dsp:nvSpPr>
      <dsp:spPr>
        <a:xfrm>
          <a:off x="228605" y="1764815"/>
          <a:ext cx="2520448" cy="1512269"/>
        </a:xfrm>
        <a:prstGeom prst="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t>- </a:t>
          </a:r>
          <a:r>
            <a:rPr lang="ru-RU" sz="1400" b="1" kern="1200" dirty="0" err="1">
              <a:solidFill>
                <a:schemeClr val="tx1"/>
              </a:solidFill>
            </a:rPr>
            <a:t>культивирлеу</a:t>
          </a:r>
          <a:r>
            <a:rPr lang="ru-RU" sz="1400" b="1" kern="1200" dirty="0">
              <a:solidFill>
                <a:schemeClr val="tx1"/>
              </a:solidFill>
            </a:rPr>
            <a:t> </a:t>
          </a:r>
          <a:r>
            <a:rPr lang="ru-RU" sz="1400" b="1" kern="1200" dirty="0" err="1">
              <a:solidFill>
                <a:schemeClr val="tx1"/>
              </a:solidFill>
            </a:rPr>
            <a:t>жағдайында</a:t>
          </a:r>
          <a:r>
            <a:rPr lang="ru-RU" sz="1400" b="1" kern="1200" dirty="0">
              <a:solidFill>
                <a:schemeClr val="tx1"/>
              </a:solidFill>
            </a:rPr>
            <a:t> және қоректік </a:t>
          </a:r>
          <a:r>
            <a:rPr lang="ru-RU" sz="1400" b="1" kern="1200" dirty="0" err="1">
              <a:solidFill>
                <a:schemeClr val="tx1"/>
              </a:solidFill>
            </a:rPr>
            <a:t>субстратқа</a:t>
          </a:r>
          <a:r>
            <a:rPr lang="ru-RU" sz="1400" b="1" kern="1200" dirty="0">
              <a:solidFill>
                <a:schemeClr val="tx1"/>
              </a:solidFill>
            </a:rPr>
            <a:t> </a:t>
          </a:r>
          <a:r>
            <a:rPr lang="ru-RU" sz="1400" b="1" kern="1200" dirty="0" err="1">
              <a:solidFill>
                <a:schemeClr val="tx1"/>
              </a:solidFill>
            </a:rPr>
            <a:t>талап</a:t>
          </a:r>
          <a:r>
            <a:rPr lang="ru-RU" sz="1400" b="1" kern="1200" dirty="0">
              <a:solidFill>
                <a:schemeClr val="tx1"/>
              </a:solidFill>
            </a:rPr>
            <a:t> және өнімділікке </a:t>
          </a:r>
          <a:r>
            <a:rPr lang="ru-RU" sz="1400" b="1" kern="1200" dirty="0" err="1">
              <a:solidFill>
                <a:schemeClr val="tx1"/>
              </a:solidFill>
            </a:rPr>
            <a:t>қатынасының</a:t>
          </a:r>
          <a:r>
            <a:rPr lang="ru-RU" sz="1400" b="1" kern="1200" dirty="0">
              <a:solidFill>
                <a:schemeClr val="tx1"/>
              </a:solidFill>
            </a:rPr>
            <a:t> </a:t>
          </a:r>
          <a:r>
            <a:rPr lang="ru-RU" sz="1400" b="1" kern="1200" dirty="0" err="1">
              <a:solidFill>
                <a:schemeClr val="tx1"/>
              </a:solidFill>
            </a:rPr>
            <a:t>тұрақтануы</a:t>
          </a:r>
          <a:r>
            <a:rPr lang="ru-RU" sz="1400" b="1" kern="1200" dirty="0">
              <a:solidFill>
                <a:schemeClr val="tx1"/>
              </a:solidFill>
            </a:rPr>
            <a:t>, </a:t>
          </a:r>
          <a:r>
            <a:rPr lang="ru-RU" sz="1400" b="1" kern="1200" dirty="0" err="1">
              <a:solidFill>
                <a:schemeClr val="tx1"/>
              </a:solidFill>
            </a:rPr>
            <a:t>генетикалық</a:t>
          </a:r>
          <a:r>
            <a:rPr lang="ru-RU" sz="1400" b="1" kern="1200" dirty="0">
              <a:solidFill>
                <a:schemeClr val="tx1"/>
              </a:solidFill>
            </a:rPr>
            <a:t> </a:t>
          </a:r>
          <a:r>
            <a:rPr lang="ru-RU" sz="1400" b="1" kern="1200" dirty="0" err="1">
              <a:solidFill>
                <a:schemeClr val="tx1"/>
              </a:solidFill>
            </a:rPr>
            <a:t>біркелкі</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a:t>
          </a:r>
          <a:endParaRPr lang="en-US" sz="1400" b="1" kern="1200" dirty="0">
            <a:solidFill>
              <a:schemeClr val="tx1"/>
            </a:solidFill>
          </a:endParaRPr>
        </a:p>
      </dsp:txBody>
      <dsp:txXfrm>
        <a:off x="228605" y="1764815"/>
        <a:ext cx="2520448" cy="1512269"/>
      </dsp:txXfrm>
    </dsp:sp>
    <dsp:sp modelId="{E8231A11-B2BE-4024-98CB-08F53EDD0712}">
      <dsp:nvSpPr>
        <dsp:cNvPr id="0" name=""/>
        <dsp:cNvSpPr/>
      </dsp:nvSpPr>
      <dsp:spPr>
        <a:xfrm>
          <a:off x="3001098" y="1764815"/>
          <a:ext cx="2520448" cy="1512269"/>
        </a:xfrm>
        <a:prstGeom prst="rect">
          <a:avLst/>
        </a:prstGeom>
        <a:solidFill>
          <a:schemeClr val="accent2">
            <a:hueOff val="-1852679"/>
            <a:satOff val="8875"/>
            <a:lumOff val="82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solidFill>
                <a:schemeClr val="tx1"/>
              </a:solidFill>
            </a:rPr>
            <a:t>- </a:t>
          </a:r>
          <a:r>
            <a:rPr lang="ru-RU" sz="1400" b="1" kern="1200" dirty="0" err="1">
              <a:solidFill>
                <a:schemeClr val="tx1"/>
              </a:solidFill>
            </a:rPr>
            <a:t>бөгде</a:t>
          </a:r>
          <a:r>
            <a:rPr lang="ru-RU" sz="1400" b="1" kern="1200" dirty="0">
              <a:solidFill>
                <a:schemeClr val="tx1"/>
              </a:solidFill>
            </a:rPr>
            <a:t> </a:t>
          </a:r>
          <a:r>
            <a:rPr lang="ru-RU" sz="1400" b="1" kern="1200" dirty="0" err="1">
              <a:solidFill>
                <a:schemeClr val="tx1"/>
              </a:solidFill>
            </a:rPr>
            <a:t>микрофлораға</a:t>
          </a:r>
          <a:r>
            <a:rPr lang="ru-RU" sz="1400" b="1" kern="1200" dirty="0">
              <a:solidFill>
                <a:schemeClr val="tx1"/>
              </a:solidFill>
            </a:rPr>
            <a:t> және </a:t>
          </a:r>
          <a:r>
            <a:rPr lang="ru-RU" sz="1400" b="1" kern="1200" dirty="0" err="1">
              <a:solidFill>
                <a:schemeClr val="tx1"/>
              </a:solidFill>
            </a:rPr>
            <a:t>фагқа</a:t>
          </a:r>
          <a:r>
            <a:rPr lang="ru-RU" sz="1400" b="1" kern="1200" dirty="0">
              <a:solidFill>
                <a:schemeClr val="tx1"/>
              </a:solidFill>
            </a:rPr>
            <a:t> </a:t>
          </a:r>
          <a:r>
            <a:rPr lang="ru-RU" sz="1400" b="1" kern="1200" dirty="0" err="1">
              <a:solidFill>
                <a:schemeClr val="tx1"/>
              </a:solidFill>
            </a:rPr>
            <a:t>берік</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a:t>
          </a:r>
          <a:endParaRPr lang="en-US" sz="1400" b="1" kern="1200" dirty="0">
            <a:solidFill>
              <a:schemeClr val="tx1"/>
            </a:solidFill>
          </a:endParaRPr>
        </a:p>
      </dsp:txBody>
      <dsp:txXfrm>
        <a:off x="3001098" y="1764815"/>
        <a:ext cx="2520448" cy="1512269"/>
      </dsp:txXfrm>
    </dsp:sp>
    <dsp:sp modelId="{E9CAE973-48DF-4347-9D6D-4DAEF83966D6}">
      <dsp:nvSpPr>
        <dsp:cNvPr id="0" name=""/>
        <dsp:cNvSpPr/>
      </dsp:nvSpPr>
      <dsp:spPr>
        <a:xfrm>
          <a:off x="5773592" y="1764815"/>
          <a:ext cx="2520448" cy="1512269"/>
        </a:xfrm>
        <a:prstGeom prst="rect">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t>-</a:t>
          </a:r>
          <a:r>
            <a:rPr lang="ru-RU" sz="1400" b="1" kern="1200" dirty="0">
              <a:solidFill>
                <a:schemeClr val="tx1"/>
              </a:solidFill>
            </a:rPr>
            <a:t>қоршаған </a:t>
          </a:r>
          <a:r>
            <a:rPr lang="ru-RU" sz="1400" b="1" kern="1200" dirty="0" err="1">
              <a:solidFill>
                <a:schemeClr val="tx1"/>
              </a:solidFill>
            </a:rPr>
            <a:t>ортаға</a:t>
          </a:r>
          <a:r>
            <a:rPr lang="ru-RU" sz="1400" b="1" kern="1200" dirty="0">
              <a:solidFill>
                <a:schemeClr val="tx1"/>
              </a:solidFill>
            </a:rPr>
            <a:t> және </a:t>
          </a:r>
          <a:r>
            <a:rPr lang="ru-RU" sz="1400" b="1" kern="1200" dirty="0" err="1">
              <a:solidFill>
                <a:schemeClr val="tx1"/>
              </a:solidFill>
            </a:rPr>
            <a:t>адам</a:t>
          </a:r>
          <a:r>
            <a:rPr lang="ru-RU" sz="1400" b="1" kern="1200" dirty="0">
              <a:solidFill>
                <a:schemeClr val="tx1"/>
              </a:solidFill>
            </a:rPr>
            <a:t> </a:t>
          </a:r>
          <a:r>
            <a:rPr lang="ru-RU" sz="1400" b="1" kern="1200" dirty="0" err="1">
              <a:solidFill>
                <a:schemeClr val="tx1"/>
              </a:solidFill>
            </a:rPr>
            <a:t>баласына</a:t>
          </a:r>
          <a:r>
            <a:rPr lang="ru-RU" sz="1400" b="1" kern="1200" dirty="0">
              <a:solidFill>
                <a:schemeClr val="tx1"/>
              </a:solidFill>
            </a:rPr>
            <a:t> </a:t>
          </a:r>
          <a:r>
            <a:rPr lang="ru-RU" sz="1400" b="1" kern="1200" dirty="0" err="1">
              <a:solidFill>
                <a:schemeClr val="tx1"/>
              </a:solidFill>
            </a:rPr>
            <a:t>зиянсыз</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 (</a:t>
          </a:r>
          <a:r>
            <a:rPr lang="ru-RU" sz="1400" b="1" kern="1200" dirty="0" err="1">
              <a:solidFill>
                <a:schemeClr val="tx1"/>
              </a:solidFill>
            </a:rPr>
            <a:t>патогенді</a:t>
          </a:r>
          <a:r>
            <a:rPr lang="ru-RU" sz="1400" b="1" kern="1200" dirty="0">
              <a:solidFill>
                <a:schemeClr val="tx1"/>
              </a:solidFill>
            </a:rPr>
            <a:t> </a:t>
          </a:r>
          <a:r>
            <a:rPr lang="ru-RU" sz="1400" b="1" kern="1200" dirty="0" err="1">
              <a:solidFill>
                <a:schemeClr val="tx1"/>
              </a:solidFill>
            </a:rPr>
            <a:t>қасиетін</a:t>
          </a:r>
          <a:r>
            <a:rPr lang="ru-RU" sz="1400" b="1" kern="1200" dirty="0">
              <a:solidFill>
                <a:schemeClr val="tx1"/>
              </a:solidFill>
            </a:rPr>
            <a:t> </a:t>
          </a:r>
          <a:r>
            <a:rPr lang="ru-RU" sz="1400" b="1" kern="1200" dirty="0" err="1">
              <a:solidFill>
                <a:schemeClr val="tx1"/>
              </a:solidFill>
            </a:rPr>
            <a:t>болдырмау</a:t>
          </a:r>
          <a:r>
            <a:rPr lang="ru-RU" sz="1400" b="1" kern="1200" dirty="0">
              <a:solidFill>
                <a:schemeClr val="tx1"/>
              </a:solidFill>
            </a:rPr>
            <a:t>);</a:t>
          </a:r>
          <a:endParaRPr lang="en-US" sz="1400" b="1" kern="1200" dirty="0">
            <a:solidFill>
              <a:schemeClr val="tx1"/>
            </a:solidFill>
          </a:endParaRPr>
        </a:p>
      </dsp:txBody>
      <dsp:txXfrm>
        <a:off x="5773592" y="1764815"/>
        <a:ext cx="2520448" cy="1512269"/>
      </dsp:txXfrm>
    </dsp:sp>
    <dsp:sp modelId="{EF248B63-BB79-4B5F-8386-E188A61E3C95}">
      <dsp:nvSpPr>
        <dsp:cNvPr id="0" name=""/>
        <dsp:cNvSpPr/>
      </dsp:nvSpPr>
      <dsp:spPr>
        <a:xfrm>
          <a:off x="8546086" y="1764815"/>
          <a:ext cx="2520448" cy="1512269"/>
        </a:xfrm>
        <a:prstGeom prst="rect">
          <a:avLst/>
        </a:prstGeom>
        <a:solidFill>
          <a:schemeClr val="accent2">
            <a:hueOff val="-2593750"/>
            <a:satOff val="12425"/>
            <a:lumOff val="114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solidFill>
                <a:schemeClr val="tx1"/>
              </a:solidFill>
            </a:rPr>
            <a:t>-</a:t>
          </a:r>
          <a:r>
            <a:rPr lang="ru-RU" sz="1400" b="1" kern="1200" dirty="0" err="1">
              <a:solidFill>
                <a:schemeClr val="tx1"/>
              </a:solidFill>
            </a:rPr>
            <a:t>продуценттер</a:t>
          </a:r>
          <a:r>
            <a:rPr lang="ru-RU" sz="1400" b="1" kern="1200" dirty="0">
              <a:solidFill>
                <a:schemeClr val="tx1"/>
              </a:solidFill>
            </a:rPr>
            <a:t> </a:t>
          </a:r>
          <a:r>
            <a:rPr lang="ru-RU" sz="1400" b="1" kern="1200" dirty="0" err="1">
              <a:solidFill>
                <a:schemeClr val="tx1"/>
              </a:solidFill>
            </a:rPr>
            <a:t>термофильді</a:t>
          </a:r>
          <a:r>
            <a:rPr lang="ru-RU" sz="1400" b="1" kern="1200" dirty="0">
              <a:solidFill>
                <a:schemeClr val="tx1"/>
              </a:solidFill>
            </a:rPr>
            <a:t> және </a:t>
          </a:r>
          <a:r>
            <a:rPr lang="ru-RU" sz="1400" b="1" kern="1200" dirty="0" err="1">
              <a:solidFill>
                <a:schemeClr val="tx1"/>
              </a:solidFill>
            </a:rPr>
            <a:t>ацидофильді</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 </a:t>
          </a:r>
          <a:r>
            <a:rPr lang="ru-RU" sz="1400" b="1" kern="1200" dirty="0" err="1">
              <a:solidFill>
                <a:schemeClr val="tx1"/>
              </a:solidFill>
            </a:rPr>
            <a:t>демек</a:t>
          </a:r>
          <a:r>
            <a:rPr lang="ru-RU" sz="1400" b="1" kern="1200" dirty="0">
              <a:solidFill>
                <a:schemeClr val="tx1"/>
              </a:solidFill>
            </a:rPr>
            <a:t> </a:t>
          </a:r>
          <a:r>
            <a:rPr lang="ru-RU" sz="1400" b="1" kern="1200" dirty="0" err="1">
              <a:solidFill>
                <a:schemeClr val="tx1"/>
              </a:solidFill>
            </a:rPr>
            <a:t>бұл</a:t>
          </a:r>
          <a:r>
            <a:rPr lang="ru-RU" sz="1400" b="1" kern="1200" dirty="0">
              <a:solidFill>
                <a:schemeClr val="tx1"/>
              </a:solidFill>
            </a:rPr>
            <a:t> </a:t>
          </a:r>
          <a:r>
            <a:rPr lang="ru-RU" sz="1400" b="1" kern="1200" dirty="0" err="1">
              <a:solidFill>
                <a:schemeClr val="tx1"/>
              </a:solidFill>
            </a:rPr>
            <a:t>жағдайда</a:t>
          </a:r>
          <a:r>
            <a:rPr lang="ru-RU" sz="1400" b="1" kern="1200" dirty="0">
              <a:solidFill>
                <a:schemeClr val="tx1"/>
              </a:solidFill>
            </a:rPr>
            <a:t> </a:t>
          </a:r>
          <a:r>
            <a:rPr lang="ru-RU" sz="1400" b="1" kern="1200" dirty="0" err="1">
              <a:solidFill>
                <a:schemeClr val="tx1"/>
              </a:solidFill>
            </a:rPr>
            <a:t>ферментативті</a:t>
          </a:r>
          <a:r>
            <a:rPr lang="ru-RU" sz="1400" b="1" kern="1200" dirty="0">
              <a:solidFill>
                <a:schemeClr val="tx1"/>
              </a:solidFill>
            </a:rPr>
            <a:t> </a:t>
          </a:r>
          <a:r>
            <a:rPr lang="ru-RU" sz="1400" b="1" kern="1200" dirty="0" err="1">
              <a:solidFill>
                <a:schemeClr val="tx1"/>
              </a:solidFill>
            </a:rPr>
            <a:t>субстратты</a:t>
          </a:r>
          <a:r>
            <a:rPr lang="ru-RU" sz="1400" b="1" kern="1200" dirty="0">
              <a:solidFill>
                <a:schemeClr val="tx1"/>
              </a:solidFill>
            </a:rPr>
            <a:t> </a:t>
          </a:r>
          <a:r>
            <a:rPr lang="ru-RU" sz="1400" b="1" kern="1200" dirty="0" err="1">
              <a:solidFill>
                <a:schemeClr val="tx1"/>
              </a:solidFill>
            </a:rPr>
            <a:t>бөгде</a:t>
          </a:r>
          <a:r>
            <a:rPr lang="ru-RU" sz="1400" b="1" kern="1200" dirty="0">
              <a:solidFill>
                <a:schemeClr val="tx1"/>
              </a:solidFill>
            </a:rPr>
            <a:t> </a:t>
          </a:r>
          <a:r>
            <a:rPr lang="ru-RU" sz="1400" b="1" kern="1200" dirty="0" err="1">
              <a:solidFill>
                <a:schemeClr val="tx1"/>
              </a:solidFill>
            </a:rPr>
            <a:t>микрофлорадан</a:t>
          </a:r>
          <a:r>
            <a:rPr lang="ru-RU" sz="1400" b="1" kern="1200" dirty="0">
              <a:solidFill>
                <a:schemeClr val="tx1"/>
              </a:solidFill>
            </a:rPr>
            <a:t> </a:t>
          </a:r>
          <a:r>
            <a:rPr lang="ru-RU" sz="1400" b="1" kern="1200" dirty="0" err="1">
              <a:solidFill>
                <a:schemeClr val="tx1"/>
              </a:solidFill>
            </a:rPr>
            <a:t>сақтаудың</a:t>
          </a:r>
          <a:r>
            <a:rPr lang="ru-RU" sz="1400" b="1" kern="1200" dirty="0">
              <a:solidFill>
                <a:schemeClr val="tx1"/>
              </a:solidFill>
            </a:rPr>
            <a:t> </a:t>
          </a:r>
          <a:r>
            <a:rPr lang="ru-RU" sz="1400" b="1" kern="1200" dirty="0" err="1">
              <a:solidFill>
                <a:schemeClr val="tx1"/>
              </a:solidFill>
            </a:rPr>
            <a:t>оңай</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a:t>
          </a:r>
          <a:endParaRPr lang="en-US" sz="1400" b="1" kern="1200" dirty="0">
            <a:solidFill>
              <a:schemeClr val="tx1"/>
            </a:solidFill>
          </a:endParaRPr>
        </a:p>
      </dsp:txBody>
      <dsp:txXfrm>
        <a:off x="8546086" y="1764815"/>
        <a:ext cx="2520448" cy="1512269"/>
      </dsp:txXfrm>
    </dsp:sp>
    <dsp:sp modelId="{15166EA1-17B3-460A-A4EF-248EB7D8080E}">
      <dsp:nvSpPr>
        <dsp:cNvPr id="0" name=""/>
        <dsp:cNvSpPr/>
      </dsp:nvSpPr>
      <dsp:spPr>
        <a:xfrm>
          <a:off x="4387345" y="3529129"/>
          <a:ext cx="2520448" cy="1512269"/>
        </a:xfrm>
        <a:prstGeom prst="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b="1" kern="1200" dirty="0">
              <a:solidFill>
                <a:schemeClr val="tx1"/>
              </a:solidFill>
            </a:rPr>
            <a:t>-  </a:t>
          </a:r>
          <a:r>
            <a:rPr lang="ru-RU" sz="1400" b="1" kern="1200" dirty="0" err="1">
              <a:solidFill>
                <a:schemeClr val="tx1"/>
              </a:solidFill>
            </a:rPr>
            <a:t>биосинтездің</a:t>
          </a:r>
          <a:r>
            <a:rPr lang="ru-RU" sz="1400" b="1" kern="1200" dirty="0">
              <a:solidFill>
                <a:schemeClr val="tx1"/>
              </a:solidFill>
            </a:rPr>
            <a:t> </a:t>
          </a:r>
          <a:r>
            <a:rPr lang="ru-RU" sz="1400" b="1" kern="1200" dirty="0" err="1">
              <a:solidFill>
                <a:schemeClr val="tx1"/>
              </a:solidFill>
            </a:rPr>
            <a:t>дайын</a:t>
          </a:r>
          <a:r>
            <a:rPr lang="ru-RU" sz="1400" b="1" kern="1200" dirty="0">
              <a:solidFill>
                <a:schemeClr val="tx1"/>
              </a:solidFill>
            </a:rPr>
            <a:t> </a:t>
          </a:r>
          <a:r>
            <a:rPr lang="ru-RU" sz="1400" b="1" kern="1200" dirty="0" err="1">
              <a:solidFill>
                <a:schemeClr val="tx1"/>
              </a:solidFill>
            </a:rPr>
            <a:t>өнімі</a:t>
          </a:r>
          <a:r>
            <a:rPr lang="ru-RU" sz="1400" b="1" kern="1200" dirty="0">
              <a:solidFill>
                <a:schemeClr val="tx1"/>
              </a:solidFill>
            </a:rPr>
            <a:t> </a:t>
          </a:r>
          <a:r>
            <a:rPr lang="ru-RU" sz="1400" b="1" kern="1200" dirty="0" err="1">
              <a:solidFill>
                <a:schemeClr val="tx1"/>
              </a:solidFill>
            </a:rPr>
            <a:t>экономикалық</a:t>
          </a:r>
          <a:r>
            <a:rPr lang="ru-RU" sz="1400" b="1" kern="1200" dirty="0">
              <a:solidFill>
                <a:schemeClr val="tx1"/>
              </a:solidFill>
            </a:rPr>
            <a:t> </a:t>
          </a:r>
          <a:r>
            <a:rPr lang="ru-RU" sz="1400" b="1" kern="1200" dirty="0" err="1">
              <a:solidFill>
                <a:schemeClr val="tx1"/>
              </a:solidFill>
            </a:rPr>
            <a:t>жағынан</a:t>
          </a:r>
          <a:r>
            <a:rPr lang="ru-RU" sz="1400" b="1" kern="1200" dirty="0">
              <a:solidFill>
                <a:schemeClr val="tx1"/>
              </a:solidFill>
            </a:rPr>
            <a:t> және </a:t>
          </a:r>
          <a:r>
            <a:rPr lang="ru-RU" sz="1400" b="1" kern="1200" dirty="0" err="1">
              <a:solidFill>
                <a:schemeClr val="tx1"/>
              </a:solidFill>
            </a:rPr>
            <a:t>халық</a:t>
          </a:r>
          <a:r>
            <a:rPr lang="ru-RU" sz="1400" b="1" kern="1200" dirty="0">
              <a:solidFill>
                <a:schemeClr val="tx1"/>
              </a:solidFill>
            </a:rPr>
            <a:t>  </a:t>
          </a:r>
          <a:r>
            <a:rPr lang="ru-RU" sz="1400" b="1" kern="1200" dirty="0" err="1">
              <a:solidFill>
                <a:schemeClr val="tx1"/>
              </a:solidFill>
            </a:rPr>
            <a:t>шарушашылығында</a:t>
          </a:r>
          <a:r>
            <a:rPr lang="ru-RU" sz="1400" b="1" kern="1200" dirty="0">
              <a:solidFill>
                <a:schemeClr val="tx1"/>
              </a:solidFill>
            </a:rPr>
            <a:t> </a:t>
          </a:r>
          <a:r>
            <a:rPr lang="ru-RU" sz="1400" b="1" kern="1200" dirty="0" err="1">
              <a:solidFill>
                <a:schemeClr val="tx1"/>
              </a:solidFill>
            </a:rPr>
            <a:t>бағалы</a:t>
          </a:r>
          <a:r>
            <a:rPr lang="ru-RU" sz="1400" b="1" kern="1200" dirty="0">
              <a:solidFill>
                <a:schemeClr val="tx1"/>
              </a:solidFill>
            </a:rPr>
            <a:t> және </a:t>
          </a:r>
          <a:r>
            <a:rPr lang="ru-RU" sz="1400" b="1" kern="1200" dirty="0" err="1">
              <a:solidFill>
                <a:schemeClr val="tx1"/>
              </a:solidFill>
            </a:rPr>
            <a:t>ашыған</a:t>
          </a:r>
          <a:r>
            <a:rPr lang="ru-RU" sz="1400" b="1" kern="1200" dirty="0">
              <a:solidFill>
                <a:schemeClr val="tx1"/>
              </a:solidFill>
            </a:rPr>
            <a:t> </a:t>
          </a:r>
          <a:r>
            <a:rPr lang="ru-RU" sz="1400" b="1" kern="1200" dirty="0" err="1">
              <a:solidFill>
                <a:schemeClr val="tx1"/>
              </a:solidFill>
            </a:rPr>
            <a:t>субстраттан</a:t>
          </a:r>
          <a:r>
            <a:rPr lang="ru-RU" sz="1400" b="1" kern="1200" dirty="0">
              <a:solidFill>
                <a:schemeClr val="tx1"/>
              </a:solidFill>
            </a:rPr>
            <a:t> </a:t>
          </a:r>
          <a:r>
            <a:rPr lang="ru-RU" sz="1400" b="1" kern="1200" dirty="0" err="1">
              <a:solidFill>
                <a:schemeClr val="tx1"/>
              </a:solidFill>
            </a:rPr>
            <a:t>оңай</a:t>
          </a:r>
          <a:r>
            <a:rPr lang="ru-RU" sz="1400" b="1" kern="1200" dirty="0">
              <a:solidFill>
                <a:schemeClr val="tx1"/>
              </a:solidFill>
            </a:rPr>
            <a:t> </a:t>
          </a:r>
          <a:r>
            <a:rPr lang="ru-RU" sz="1400" b="1" kern="1200" dirty="0" err="1">
              <a:solidFill>
                <a:schemeClr val="tx1"/>
              </a:solidFill>
            </a:rPr>
            <a:t>бөлінетін</a:t>
          </a:r>
          <a:r>
            <a:rPr lang="ru-RU" sz="1400" b="1" kern="1200" dirty="0">
              <a:solidFill>
                <a:schemeClr val="tx1"/>
              </a:solidFill>
            </a:rPr>
            <a:t>   </a:t>
          </a:r>
          <a:r>
            <a:rPr lang="ru-RU" sz="1400" b="1" kern="1200" dirty="0" err="1">
              <a:solidFill>
                <a:schemeClr val="tx1"/>
              </a:solidFill>
            </a:rPr>
            <a:t>болуы</a:t>
          </a:r>
          <a:r>
            <a:rPr lang="ru-RU" sz="1400" b="1" kern="1200" dirty="0">
              <a:solidFill>
                <a:schemeClr val="tx1"/>
              </a:solidFill>
            </a:rPr>
            <a:t>;</a:t>
          </a:r>
          <a:endParaRPr lang="en-US" sz="1400" b="1" kern="1200" dirty="0">
            <a:solidFill>
              <a:schemeClr val="tx1"/>
            </a:solidFill>
          </a:endParaRPr>
        </a:p>
      </dsp:txBody>
      <dsp:txXfrm>
        <a:off x="4387345" y="3529129"/>
        <a:ext cx="2520448" cy="1512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3FA5C-07B3-4807-B9E2-8C517948810F}">
      <dsp:nvSpPr>
        <dsp:cNvPr id="0" name=""/>
        <dsp:cNvSpPr/>
      </dsp:nvSpPr>
      <dsp:spPr>
        <a:xfrm>
          <a:off x="3576" y="628995"/>
          <a:ext cx="2430260" cy="413764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ru-RU" sz="1100" kern="1200"/>
            <a:t>Культивирлеуде анаэробты микроорганизмдерге қызығушылық көбеюде, аэрирлеуші қондырғыны талап етпейді.</a:t>
          </a:r>
          <a:endParaRPr lang="en-US" sz="1100" kern="1200"/>
        </a:p>
      </dsp:txBody>
      <dsp:txXfrm>
        <a:off x="3576" y="628995"/>
        <a:ext cx="2430260" cy="4137648"/>
      </dsp:txXfrm>
    </dsp:sp>
    <dsp:sp modelId="{95996EAC-FA0E-4BD2-B46E-9B2D49AB06A5}">
      <dsp:nvSpPr>
        <dsp:cNvPr id="0" name=""/>
        <dsp:cNvSpPr/>
      </dsp:nvSpPr>
      <dsp:spPr>
        <a:xfrm>
          <a:off x="2469512" y="2576319"/>
          <a:ext cx="364539" cy="243000"/>
        </a:xfrm>
        <a:prstGeom prst="rightArrow">
          <a:avLst>
            <a:gd name="adj1" fmla="val 50000"/>
            <a:gd name="adj2" fmla="val 50000"/>
          </a:avLst>
        </a:prstGeom>
        <a:solidFill>
          <a:schemeClr val="accent5">
            <a:hueOff val="415876"/>
            <a:satOff val="-8415"/>
            <a:lumOff val="26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20C23B-CE7B-4595-8350-CEC160E85BFA}">
      <dsp:nvSpPr>
        <dsp:cNvPr id="0" name=""/>
        <dsp:cNvSpPr/>
      </dsp:nvSpPr>
      <dsp:spPr>
        <a:xfrm>
          <a:off x="2869726" y="628995"/>
          <a:ext cx="2430260" cy="4137648"/>
        </a:xfrm>
        <a:prstGeom prst="rect">
          <a:avLst/>
        </a:prstGeom>
        <a:solidFill>
          <a:schemeClr val="accent5">
            <a:hueOff val="831752"/>
            <a:satOff val="-16830"/>
            <a:lumOff val="52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ru-RU" sz="1100" kern="1200"/>
            <a:t>Жоғарғы синтез демек, белгілі бір өнімді белгілі мөлшерде синтездеуде микрорганизмнің қабілеті, табиғатта жиі кездеседі.</a:t>
          </a:r>
          <a:endParaRPr lang="en-US" sz="1100" kern="1200"/>
        </a:p>
      </dsp:txBody>
      <dsp:txXfrm>
        <a:off x="2869726" y="628995"/>
        <a:ext cx="2430260" cy="4137648"/>
      </dsp:txXfrm>
    </dsp:sp>
    <dsp:sp modelId="{E4AB3A56-45A7-4563-856C-DD6A2CADA533}">
      <dsp:nvSpPr>
        <dsp:cNvPr id="0" name=""/>
        <dsp:cNvSpPr/>
      </dsp:nvSpPr>
      <dsp:spPr>
        <a:xfrm>
          <a:off x="5335661" y="2576319"/>
          <a:ext cx="364539" cy="243000"/>
        </a:xfrm>
        <a:prstGeom prst="rightArrow">
          <a:avLst>
            <a:gd name="adj1" fmla="val 50000"/>
            <a:gd name="adj2" fmla="val 50000"/>
          </a:avLst>
        </a:prstGeom>
        <a:solidFill>
          <a:schemeClr val="accent5">
            <a:hueOff val="1247628"/>
            <a:satOff val="-25244"/>
            <a:lumOff val="7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D5BED5-4328-4E91-913B-030DBACEA88E}">
      <dsp:nvSpPr>
        <dsp:cNvPr id="0" name=""/>
        <dsp:cNvSpPr/>
      </dsp:nvSpPr>
      <dsp:spPr>
        <a:xfrm>
          <a:off x="5735875" y="628995"/>
          <a:ext cx="2430260" cy="4137648"/>
        </a:xfrm>
        <a:prstGeom prst="rect">
          <a:avLst/>
        </a:prstGeom>
        <a:solidFill>
          <a:schemeClr val="accent5">
            <a:hueOff val="1663504"/>
            <a:satOff val="-33659"/>
            <a:lumOff val="104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ru-RU" sz="1100" kern="1200"/>
            <a:t>Сол өнім (органикалық қышқылдар, спирттер, антибиотиктік заттар) микроорганизммен қоршаған ортаға бөлінетін басқа түрлері үшін токсинді  улы  болып саналады және кеңістіктегі ауада жүргендерге немесе қоректік заттың қорын қорғаушы зат продуцент атқарады. Микроорганизмдерді алғаш рет осындай қасиетімен халық шаруашылығында адам мақсатына қолданған және өнімділігі жоғары формасын таңдау. Қазір микроорганизмнің табиғи штамдарын таңдап алғаннан кейін бактериалды азот тыңайтқышын биопестицидтер есебінде микробты биомасса өндірісі үшін қолданылады.Тамақ өнімдері өндірісінде және халық шаруашылығының басқа салаларында қолданылады.</a:t>
          </a:r>
          <a:endParaRPr lang="en-US" sz="1100" kern="1200"/>
        </a:p>
      </dsp:txBody>
      <dsp:txXfrm>
        <a:off x="5735875" y="628995"/>
        <a:ext cx="2430260" cy="4137648"/>
      </dsp:txXfrm>
    </dsp:sp>
    <dsp:sp modelId="{3F6AA6C8-3273-440E-937B-ED1F5536269F}">
      <dsp:nvSpPr>
        <dsp:cNvPr id="0" name=""/>
        <dsp:cNvSpPr/>
      </dsp:nvSpPr>
      <dsp:spPr>
        <a:xfrm>
          <a:off x="8201810" y="2576319"/>
          <a:ext cx="364539" cy="243000"/>
        </a:xfrm>
        <a:prstGeom prst="rightArrow">
          <a:avLst>
            <a:gd name="adj1" fmla="val 50000"/>
            <a:gd name="adj2" fmla="val 50000"/>
          </a:avLst>
        </a:prstGeom>
        <a:solidFill>
          <a:schemeClr val="accent5">
            <a:hueOff val="2079380"/>
            <a:satOff val="-42074"/>
            <a:lumOff val="130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CBA70-6BAD-4860-BCE9-47578809D5FB}">
      <dsp:nvSpPr>
        <dsp:cNvPr id="0" name=""/>
        <dsp:cNvSpPr/>
      </dsp:nvSpPr>
      <dsp:spPr>
        <a:xfrm>
          <a:off x="8602024" y="628995"/>
          <a:ext cx="2430260" cy="4137648"/>
        </a:xfrm>
        <a:prstGeom prst="rect">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ru-RU" sz="1100" kern="1200"/>
            <a:t>Бірақ та, өндірістік микроорганизмдердің негізгі контингентті  болып жасанды селектирленген штамдар саналады. Демек, өндірісте штамның үш түрі қоданылады: табиғи штамдар, жасанды немесе табиғи жақсысын таңдаған, индуцирленген мутация нәтижесінде гендік және клеткалық инженерия әдісінің нәтижесінде алынған штамм культурасы.</a:t>
          </a:r>
          <a:endParaRPr lang="en-US" sz="1100" kern="1200"/>
        </a:p>
      </dsp:txBody>
      <dsp:txXfrm>
        <a:off x="8602024" y="628995"/>
        <a:ext cx="2430260" cy="41376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44448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61853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79085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1419643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9435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543020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1602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659599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27449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34044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6298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1997737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131752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28.09.2022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98756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28.09.2022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878623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28.09.2022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96178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527503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6895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225408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79954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068935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7745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0B6D2B-4ADC-4434-83E2-EDFD0F99F53A}" type="datetimeFigureOut">
              <a:rPr lang="ru-KZ" smtClean="0"/>
              <a:t>28.09.2022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17326001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349515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663354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5980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70B6D2B-4ADC-4434-83E2-EDFD0F99F53A}" type="datetimeFigureOut">
              <a:rPr lang="ru-KZ" smtClean="0"/>
              <a:t>28.09.2022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86069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70B6D2B-4ADC-4434-83E2-EDFD0F99F53A}" type="datetimeFigureOut">
              <a:rPr lang="ru-KZ" smtClean="0"/>
              <a:t>28.09.2022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77857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70B6D2B-4ADC-4434-83E2-EDFD0F99F53A}" type="datetimeFigureOut">
              <a:rPr lang="ru-KZ" smtClean="0"/>
              <a:t>28.09.2022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358401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B6D2B-4ADC-4434-83E2-EDFD0F99F53A}" type="datetimeFigureOut">
              <a:rPr lang="ru-KZ" smtClean="0"/>
              <a:t>28.09.2022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158745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70B6D2B-4ADC-4434-83E2-EDFD0F99F53A}" type="datetimeFigureOut">
              <a:rPr lang="ru-KZ" smtClean="0"/>
              <a:t>28.09.2022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22455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70B6D2B-4ADC-4434-83E2-EDFD0F99F53A}" type="datetimeFigureOut">
              <a:rPr lang="ru-KZ" smtClean="0"/>
              <a:t>28.09.2022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3604F9D-97BD-4D3C-9AE7-A6C27168E3DF}" type="slidenum">
              <a:rPr lang="ru-KZ" smtClean="0"/>
              <a:t>‹#›</a:t>
            </a:fld>
            <a:endParaRPr lang="ru-KZ"/>
          </a:p>
        </p:txBody>
      </p:sp>
    </p:spTree>
    <p:extLst>
      <p:ext uri="{BB962C8B-B14F-4D97-AF65-F5344CB8AC3E}">
        <p14:creationId xmlns:p14="http://schemas.microsoft.com/office/powerpoint/2010/main" val="402925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0B6D2B-4ADC-4434-83E2-EDFD0F99F53A}" type="datetimeFigureOut">
              <a:rPr lang="ru-KZ" smtClean="0"/>
              <a:t>28.09.2022</a:t>
            </a:fld>
            <a:endParaRPr lang="ru-K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604F9D-97BD-4D3C-9AE7-A6C27168E3DF}" type="slidenum">
              <a:rPr lang="ru-KZ" smtClean="0"/>
              <a:t>‹#›</a:t>
            </a:fld>
            <a:endParaRPr lang="ru-KZ"/>
          </a:p>
        </p:txBody>
      </p:sp>
    </p:spTree>
    <p:extLst>
      <p:ext uri="{BB962C8B-B14F-4D97-AF65-F5344CB8AC3E}">
        <p14:creationId xmlns:p14="http://schemas.microsoft.com/office/powerpoint/2010/main" val="303494101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28.09.2022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187919730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emirsaba.org/tairibi-himiopreparatttar-men-antibiotikter-bakteriyalardi-ant.html" TargetMode="External"/><Relationship Id="rId2" Type="http://schemas.openxmlformats.org/officeDocument/2006/relationships/hyperlink" Target="https://emirsaba.org/zertteu-jene-shifarudi-jimdastiru.html" TargetMode="External"/><Relationship Id="rId1" Type="http://schemas.openxmlformats.org/officeDocument/2006/relationships/slideLayout" Target="../slideLayouts/slideLayout18.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12D4C08-0818-4058-9CA0-EBD664D42E6F}"/>
              </a:ext>
            </a:extLst>
          </p:cNvPr>
          <p:cNvSpPr>
            <a:spLocks noGrp="1"/>
          </p:cNvSpPr>
          <p:nvPr>
            <p:ph type="ctrTitle"/>
          </p:nvPr>
        </p:nvSpPr>
        <p:spPr>
          <a:xfrm>
            <a:off x="4419136" y="1020871"/>
            <a:ext cx="6960759" cy="2849671"/>
          </a:xfrm>
        </p:spPr>
        <p:txBody>
          <a:bodyPr>
            <a:normAutofit/>
          </a:bodyPr>
          <a:lstStyle/>
          <a:p>
            <a:pPr algn="l">
              <a:lnSpc>
                <a:spcPct val="90000"/>
              </a:lnSpc>
            </a:pPr>
            <a:r>
              <a:rPr lang="kk-KZ" sz="4700">
                <a:solidFill>
                  <a:srgbClr val="FFFFFF"/>
                </a:solidFill>
                <a:effectLst/>
                <a:latin typeface="Times New Roman" panose="02020603050405020304" pitchFamily="18" charset="0"/>
                <a:ea typeface="Times New Roman" panose="02020603050405020304" pitchFamily="18" charset="0"/>
              </a:rPr>
              <a:t>Ауылшаруашылық </a:t>
            </a:r>
            <a:r>
              <a:rPr lang="kk-KZ" sz="4700" u="sng">
                <a:solidFill>
                  <a:srgbClr val="FFFFFF"/>
                </a:solidFill>
                <a:effectLst/>
                <a:latin typeface="Times New Roman" panose="02020603050405020304" pitchFamily="18" charset="0"/>
                <a:ea typeface="Times New Roman" panose="02020603050405020304" pitchFamily="18" charset="0"/>
              </a:rPr>
              <a:t>өнімдерін алудағы микробиологияның </a:t>
            </a:r>
            <a:r>
              <a:rPr lang="kk-KZ" sz="4700">
                <a:solidFill>
                  <a:srgbClr val="FFFFFF"/>
                </a:solidFill>
                <a:effectLst/>
                <a:latin typeface="Times New Roman" panose="02020603050405020304" pitchFamily="18" charset="0"/>
                <a:ea typeface="Times New Roman" panose="02020603050405020304" pitchFamily="18" charset="0"/>
              </a:rPr>
              <a:t>маңызы</a:t>
            </a:r>
            <a:endParaRPr lang="ru-KZ" sz="4700">
              <a:solidFill>
                <a:srgbClr val="FFFFFF"/>
              </a:solidFill>
            </a:endParaRPr>
          </a:p>
        </p:txBody>
      </p:sp>
      <p:sp>
        <p:nvSpPr>
          <p:cNvPr id="3" name="Подзаголовок 2">
            <a:extLst>
              <a:ext uri="{FF2B5EF4-FFF2-40B4-BE49-F238E27FC236}">
                <a16:creationId xmlns:a16="http://schemas.microsoft.com/office/drawing/2014/main" id="{85EBDDCE-7F9C-4ABD-63EF-A063453F3C76}"/>
              </a:ext>
            </a:extLst>
          </p:cNvPr>
          <p:cNvSpPr>
            <a:spLocks noGrp="1"/>
          </p:cNvSpPr>
          <p:nvPr>
            <p:ph type="subTitle" idx="1"/>
          </p:nvPr>
        </p:nvSpPr>
        <p:spPr>
          <a:xfrm>
            <a:off x="4548104" y="3962088"/>
            <a:ext cx="6112077" cy="1186108"/>
          </a:xfrm>
        </p:spPr>
        <p:txBody>
          <a:bodyPr>
            <a:normAutofit/>
          </a:bodyPr>
          <a:lstStyle/>
          <a:p>
            <a:pPr algn="l"/>
            <a:r>
              <a:rPr lang="ru-RU" dirty="0">
                <a:solidFill>
                  <a:srgbClr val="FFFFFF">
                    <a:alpha val="70000"/>
                  </a:srgbClr>
                </a:solidFill>
              </a:rPr>
              <a:t>5 ЛЕКЦИЯ</a:t>
            </a:r>
            <a:endParaRPr lang="ru-KZ" dirty="0">
              <a:solidFill>
                <a:srgbClr val="FFFFFF">
                  <a:alpha val="70000"/>
                </a:srgbClr>
              </a:solidFill>
            </a:endParaRP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476760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6336287" y="2160589"/>
            <a:ext cx="2934714" cy="3880773"/>
          </a:xfrm>
        </p:spPr>
        <p:txBody>
          <a:bodyPr>
            <a:normAutofit/>
          </a:bodyPr>
          <a:lstStyle/>
          <a:p>
            <a:r>
              <a:rPr lang="ru-RU" dirty="0"/>
              <a:t>3.  </a:t>
            </a:r>
            <a:r>
              <a:rPr lang="ru-RU" dirty="0" err="1"/>
              <a:t>Микроорганизмдер</a:t>
            </a:r>
            <a:r>
              <a:rPr lang="ru-RU" dirty="0"/>
              <a:t>  </a:t>
            </a:r>
            <a:r>
              <a:rPr lang="ru-RU" dirty="0" err="1"/>
              <a:t>метаболизмінің</a:t>
            </a:r>
            <a:r>
              <a:rPr lang="ru-RU" dirty="0"/>
              <a:t>  </a:t>
            </a:r>
            <a:r>
              <a:rPr lang="ru-RU" dirty="0" err="1"/>
              <a:t>тазаланған</a:t>
            </a:r>
            <a:r>
              <a:rPr lang="ru-RU" dirty="0"/>
              <a:t>  </a:t>
            </a:r>
            <a:r>
              <a:rPr lang="ru-RU" dirty="0" err="1"/>
              <a:t>өнімдері</a:t>
            </a:r>
            <a:r>
              <a:rPr lang="ru-RU" dirty="0"/>
              <a:t>   </a:t>
            </a:r>
            <a:r>
              <a:rPr lang="ru-RU" dirty="0" err="1"/>
              <a:t>негізіндегі</a:t>
            </a:r>
            <a:r>
              <a:rPr lang="ru-RU" dirty="0"/>
              <a:t>  </a:t>
            </a:r>
            <a:r>
              <a:rPr lang="ru-RU" dirty="0" err="1"/>
              <a:t>биологиялық</a:t>
            </a:r>
            <a:r>
              <a:rPr lang="ru-RU" dirty="0"/>
              <a:t> </a:t>
            </a:r>
            <a:r>
              <a:rPr lang="ru-RU" dirty="0" err="1"/>
              <a:t>препараттар</a:t>
            </a:r>
            <a:r>
              <a:rPr lang="ru-RU" dirty="0"/>
              <a:t> (</a:t>
            </a:r>
            <a:r>
              <a:rPr lang="ru-RU" dirty="0" err="1"/>
              <a:t>витаминдер</a:t>
            </a:r>
            <a:r>
              <a:rPr lang="ru-RU" dirty="0"/>
              <a:t>, </a:t>
            </a:r>
            <a:r>
              <a:rPr lang="ru-RU" dirty="0" err="1"/>
              <a:t>аминқышқылдар</a:t>
            </a:r>
            <a:r>
              <a:rPr lang="ru-RU" dirty="0"/>
              <a:t>, </a:t>
            </a:r>
            <a:r>
              <a:rPr lang="ru-RU" dirty="0" err="1"/>
              <a:t>ферменттер</a:t>
            </a:r>
            <a:r>
              <a:rPr lang="ru-RU" dirty="0"/>
              <a:t>, </a:t>
            </a:r>
            <a:r>
              <a:rPr lang="ru-RU" dirty="0" err="1"/>
              <a:t>антибиотиктер</a:t>
            </a:r>
            <a:r>
              <a:rPr lang="ru-RU" dirty="0"/>
              <a:t> </a:t>
            </a:r>
            <a:r>
              <a:rPr lang="ru-RU" dirty="0" err="1"/>
              <a:t>т.б</a:t>
            </a:r>
            <a:r>
              <a:rPr lang="ru-RU" dirty="0"/>
              <a:t>.).</a:t>
            </a:r>
          </a:p>
          <a:p>
            <a:endParaRPr lang="ru-RU" dirty="0"/>
          </a:p>
        </p:txBody>
      </p:sp>
      <p:pic>
        <p:nvPicPr>
          <p:cNvPr id="2050" name="Picture 2" descr="банк микробиологический синтез , Артикул: 205717282 | Artzakaz.pro"/>
          <p:cNvPicPr>
            <a:picLocks noChangeAspect="1" noChangeArrowheads="1"/>
          </p:cNvPicPr>
          <p:nvPr/>
        </p:nvPicPr>
        <p:blipFill rotWithShape="1">
          <a:blip r:embed="rId2">
            <a:extLst>
              <a:ext uri="{28A0092B-C50C-407E-A947-70E740481C1C}">
                <a14:useLocalDpi xmlns:a14="http://schemas.microsoft.com/office/drawing/2010/main" val="0"/>
              </a:ext>
            </a:extLst>
          </a:blip>
          <a:srcRect l="6664" r="375"/>
          <a:stretch/>
        </p:blipFill>
        <p:spPr bwMode="auto">
          <a:xfrm>
            <a:off x="677334" y="2159331"/>
            <a:ext cx="5423429" cy="3882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220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title"/>
          </p:nvPr>
        </p:nvSpPr>
        <p:spPr>
          <a:xfrm>
            <a:off x="1043950" y="1179151"/>
            <a:ext cx="3300646" cy="4463889"/>
          </a:xfrm>
        </p:spPr>
        <p:txBody>
          <a:bodyPr anchor="ctr">
            <a:normAutofit/>
          </a:bodyPr>
          <a:lstStyle/>
          <a:p>
            <a:pPr>
              <a:lnSpc>
                <a:spcPct val="90000"/>
              </a:lnSpc>
            </a:pPr>
            <a:r>
              <a:rPr lang="ru-RU" sz="2800" err="1"/>
              <a:t>Бұл</a:t>
            </a:r>
            <a:r>
              <a:rPr lang="ru-RU" sz="2800"/>
              <a:t> </a:t>
            </a:r>
            <a:r>
              <a:rPr lang="ru-RU" sz="2800" err="1"/>
              <a:t>өнімдерді</a:t>
            </a:r>
            <a:r>
              <a:rPr lang="ru-RU" sz="2800"/>
              <a:t> </a:t>
            </a:r>
            <a:r>
              <a:rPr lang="ru-RU" sz="2800" err="1"/>
              <a:t>химиялық</a:t>
            </a:r>
            <a:r>
              <a:rPr lang="ru-RU" sz="2800"/>
              <a:t> </a:t>
            </a:r>
            <a:r>
              <a:rPr lang="ru-RU" sz="2800" err="1"/>
              <a:t>табиғатына</a:t>
            </a:r>
            <a:r>
              <a:rPr lang="ru-RU" sz="2800"/>
              <a:t> </a:t>
            </a:r>
            <a:r>
              <a:rPr lang="ru-RU" sz="2800" err="1"/>
              <a:t>жəне</a:t>
            </a:r>
            <a:r>
              <a:rPr lang="ru-RU" sz="2800"/>
              <a:t> </a:t>
            </a:r>
            <a:r>
              <a:rPr lang="ru-RU" sz="2800" err="1"/>
              <a:t>өндіруші</a:t>
            </a:r>
            <a:r>
              <a:rPr lang="ru-RU" sz="2800"/>
              <a:t> (продуцент) </a:t>
            </a:r>
            <a:r>
              <a:rPr lang="ru-RU" sz="2800" err="1"/>
              <a:t>микробтық</a:t>
            </a:r>
            <a:r>
              <a:rPr lang="ru-RU" sz="2800"/>
              <a:t> </a:t>
            </a:r>
            <a:r>
              <a:rPr lang="ru-RU" sz="2800" err="1"/>
              <a:t>клеткалар</a:t>
            </a:r>
            <a:r>
              <a:rPr lang="ru-RU" sz="2800"/>
              <a:t> </a:t>
            </a:r>
            <a:r>
              <a:rPr lang="ru-RU" sz="2800" err="1"/>
              <a:t>үшін</a:t>
            </a:r>
            <a:r>
              <a:rPr lang="ru-RU" sz="2800"/>
              <a:t> </a:t>
            </a:r>
            <a:r>
              <a:rPr lang="ru-RU" sz="2800" err="1"/>
              <a:t>мəніне</a:t>
            </a:r>
            <a:r>
              <a:rPr lang="ru-RU" sz="2800"/>
              <a:t> </a:t>
            </a:r>
            <a:r>
              <a:rPr lang="ru-RU" sz="2800" err="1"/>
              <a:t>байланысты</a:t>
            </a:r>
            <a:r>
              <a:rPr lang="ru-RU" sz="2800"/>
              <a:t> 3 </a:t>
            </a:r>
            <a:r>
              <a:rPr lang="ru-RU" sz="2800" err="1"/>
              <a:t>топқа</a:t>
            </a:r>
            <a:r>
              <a:rPr lang="ru-RU" sz="2800"/>
              <a:t> </a:t>
            </a:r>
            <a:r>
              <a:rPr lang="ru-RU" sz="2800" err="1"/>
              <a:t>бөледі</a:t>
            </a:r>
            <a:r>
              <a:rPr lang="ru-RU" sz="2800"/>
              <a:t>:</a:t>
            </a:r>
            <a:br>
              <a:rPr lang="ru-RU" sz="2800"/>
            </a:br>
            <a:endParaRPr lang="ru-RU" sz="280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Объект 2"/>
          <p:cNvSpPr>
            <a:spLocks noGrp="1"/>
          </p:cNvSpPr>
          <p:nvPr>
            <p:ph idx="1"/>
          </p:nvPr>
        </p:nvSpPr>
        <p:spPr>
          <a:xfrm>
            <a:off x="4978918" y="1109145"/>
            <a:ext cx="6341016" cy="4603900"/>
          </a:xfrm>
        </p:spPr>
        <p:txBody>
          <a:bodyPr anchor="ctr">
            <a:normAutofit/>
          </a:bodyPr>
          <a:lstStyle/>
          <a:p>
            <a:r>
              <a:rPr lang="ru-RU" dirty="0"/>
              <a:t>-   </a:t>
            </a:r>
            <a:r>
              <a:rPr lang="ru-RU" dirty="0" err="1"/>
              <a:t>молекулалық</a:t>
            </a:r>
            <a:r>
              <a:rPr lang="ru-RU" dirty="0"/>
              <a:t>   </a:t>
            </a:r>
            <a:r>
              <a:rPr lang="ru-RU" dirty="0" err="1"/>
              <a:t>массасы</a:t>
            </a:r>
            <a:r>
              <a:rPr lang="ru-RU" dirty="0"/>
              <a:t>  10000-нан   </a:t>
            </a:r>
            <a:r>
              <a:rPr lang="ru-RU" dirty="0" err="1"/>
              <a:t>бірнеше</a:t>
            </a:r>
            <a:r>
              <a:rPr lang="ru-RU" dirty="0"/>
              <a:t>  </a:t>
            </a:r>
            <a:r>
              <a:rPr lang="ru-RU" dirty="0" err="1"/>
              <a:t>миллионға</a:t>
            </a:r>
            <a:r>
              <a:rPr lang="ru-RU" dirty="0"/>
              <a:t>   </a:t>
            </a:r>
            <a:r>
              <a:rPr lang="ru-RU" dirty="0" err="1"/>
              <a:t>дейін</a:t>
            </a:r>
            <a:r>
              <a:rPr lang="ru-RU" dirty="0"/>
              <a:t>   </a:t>
            </a:r>
            <a:r>
              <a:rPr lang="ru-RU" dirty="0" err="1"/>
              <a:t>үлкен</a:t>
            </a:r>
            <a:r>
              <a:rPr lang="ru-RU" dirty="0"/>
              <a:t>   </a:t>
            </a:r>
            <a:r>
              <a:rPr lang="ru-RU" dirty="0" err="1"/>
              <a:t>молекулалы</a:t>
            </a:r>
            <a:r>
              <a:rPr lang="ru-RU" dirty="0"/>
              <a:t>   </a:t>
            </a:r>
            <a:r>
              <a:rPr lang="ru-RU" dirty="0" err="1"/>
              <a:t>заттар</a:t>
            </a:r>
            <a:endParaRPr lang="ru-RU" dirty="0"/>
          </a:p>
          <a:p>
            <a:r>
              <a:rPr lang="ru-RU" dirty="0"/>
              <a:t>(</a:t>
            </a:r>
            <a:r>
              <a:rPr lang="ru-RU" dirty="0" err="1"/>
              <a:t>ферменттер</a:t>
            </a:r>
            <a:r>
              <a:rPr lang="ru-RU" dirty="0"/>
              <a:t>, </a:t>
            </a:r>
            <a:r>
              <a:rPr lang="ru-RU" dirty="0" err="1"/>
              <a:t>полисахаридтер</a:t>
            </a:r>
            <a:r>
              <a:rPr lang="ru-RU" dirty="0"/>
              <a:t> </a:t>
            </a:r>
            <a:r>
              <a:rPr lang="ru-RU" dirty="0" err="1"/>
              <a:t>жəне</a:t>
            </a:r>
            <a:r>
              <a:rPr lang="ru-RU" dirty="0"/>
              <a:t> </a:t>
            </a:r>
            <a:r>
              <a:rPr lang="ru-RU" dirty="0" err="1"/>
              <a:t>т.б</a:t>
            </a:r>
            <a:r>
              <a:rPr lang="ru-RU" dirty="0"/>
              <a:t>.).</a:t>
            </a:r>
          </a:p>
          <a:p>
            <a:r>
              <a:rPr lang="ru-RU" dirty="0"/>
              <a:t>-   </a:t>
            </a:r>
            <a:r>
              <a:rPr lang="ru-RU" dirty="0" err="1"/>
              <a:t>бірінші</a:t>
            </a:r>
            <a:r>
              <a:rPr lang="ru-RU" dirty="0"/>
              <a:t>   </a:t>
            </a:r>
            <a:r>
              <a:rPr lang="ru-RU" dirty="0" err="1"/>
              <a:t>реттік</a:t>
            </a:r>
            <a:r>
              <a:rPr lang="ru-RU" dirty="0"/>
              <a:t>   </a:t>
            </a:r>
            <a:r>
              <a:rPr lang="ru-RU" dirty="0" err="1"/>
              <a:t>метаболиттер</a:t>
            </a:r>
            <a:r>
              <a:rPr lang="ru-RU" dirty="0"/>
              <a:t>,   </a:t>
            </a:r>
            <a:r>
              <a:rPr lang="ru-RU" dirty="0" err="1"/>
              <a:t>яғни</a:t>
            </a:r>
            <a:r>
              <a:rPr lang="ru-RU" dirty="0"/>
              <a:t>   </a:t>
            </a:r>
            <a:r>
              <a:rPr lang="ru-RU" dirty="0" err="1"/>
              <a:t>микроорганизмдер</a:t>
            </a:r>
            <a:r>
              <a:rPr lang="ru-RU" dirty="0"/>
              <a:t>   </a:t>
            </a:r>
            <a:r>
              <a:rPr lang="ru-RU" dirty="0" err="1"/>
              <a:t>өсуі</a:t>
            </a:r>
            <a:r>
              <a:rPr lang="ru-RU" dirty="0"/>
              <a:t>   </a:t>
            </a:r>
            <a:r>
              <a:rPr lang="ru-RU" dirty="0" err="1"/>
              <a:t>үшін</a:t>
            </a:r>
            <a:r>
              <a:rPr lang="ru-RU" dirty="0"/>
              <a:t>   </a:t>
            </a:r>
            <a:r>
              <a:rPr lang="ru-RU" dirty="0" err="1"/>
              <a:t>қажетті</a:t>
            </a:r>
            <a:r>
              <a:rPr lang="ru-RU" dirty="0"/>
              <a:t>   </a:t>
            </a:r>
            <a:r>
              <a:rPr lang="ru-RU" dirty="0" err="1"/>
              <a:t>қосылыстар</a:t>
            </a:r>
            <a:endParaRPr lang="ru-RU" dirty="0"/>
          </a:p>
          <a:p>
            <a:r>
              <a:rPr lang="ru-RU" dirty="0"/>
              <a:t>(</a:t>
            </a:r>
            <a:r>
              <a:rPr lang="ru-RU" dirty="0" err="1"/>
              <a:t>аминқышқылдар</a:t>
            </a:r>
            <a:r>
              <a:rPr lang="ru-RU" dirty="0"/>
              <a:t>, </a:t>
            </a:r>
            <a:r>
              <a:rPr lang="ru-RU" dirty="0" err="1"/>
              <a:t>витаминдер</a:t>
            </a:r>
            <a:r>
              <a:rPr lang="ru-RU" dirty="0"/>
              <a:t>, </a:t>
            </a:r>
            <a:r>
              <a:rPr lang="ru-RU" dirty="0" err="1"/>
              <a:t>пуринді</a:t>
            </a:r>
            <a:r>
              <a:rPr lang="ru-RU" dirty="0"/>
              <a:t> </a:t>
            </a:r>
            <a:r>
              <a:rPr lang="ru-RU" dirty="0" err="1"/>
              <a:t>жəне</a:t>
            </a:r>
            <a:r>
              <a:rPr lang="ru-RU" dirty="0"/>
              <a:t> </a:t>
            </a:r>
            <a:r>
              <a:rPr lang="ru-RU" dirty="0" err="1"/>
              <a:t>пиримидинді</a:t>
            </a:r>
            <a:r>
              <a:rPr lang="ru-RU" dirty="0"/>
              <a:t> </a:t>
            </a:r>
            <a:r>
              <a:rPr lang="ru-RU" dirty="0" err="1"/>
              <a:t>нуклеотидтер</a:t>
            </a:r>
            <a:r>
              <a:rPr lang="ru-RU" dirty="0"/>
              <a:t> </a:t>
            </a:r>
            <a:r>
              <a:rPr lang="ru-RU" dirty="0" err="1"/>
              <a:t>жəне</a:t>
            </a:r>
            <a:r>
              <a:rPr lang="ru-RU" dirty="0"/>
              <a:t> </a:t>
            </a:r>
            <a:r>
              <a:rPr lang="ru-RU" dirty="0" err="1"/>
              <a:t>т.б</a:t>
            </a:r>
            <a:r>
              <a:rPr lang="ru-RU" dirty="0"/>
              <a:t>.).</a:t>
            </a:r>
          </a:p>
          <a:p>
            <a:r>
              <a:rPr lang="ru-RU" dirty="0"/>
              <a:t>-   </a:t>
            </a:r>
            <a:r>
              <a:rPr lang="ru-RU" dirty="0" err="1"/>
              <a:t>екінші</a:t>
            </a:r>
            <a:r>
              <a:rPr lang="ru-RU" dirty="0"/>
              <a:t>   </a:t>
            </a:r>
            <a:r>
              <a:rPr lang="ru-RU" dirty="0" err="1"/>
              <a:t>реттік</a:t>
            </a:r>
            <a:r>
              <a:rPr lang="ru-RU" dirty="0"/>
              <a:t>   </a:t>
            </a:r>
            <a:r>
              <a:rPr lang="ru-RU" dirty="0" err="1"/>
              <a:t>метаболиттер</a:t>
            </a:r>
            <a:r>
              <a:rPr lang="ru-RU" dirty="0"/>
              <a:t>,   </a:t>
            </a:r>
            <a:r>
              <a:rPr lang="ru-RU" dirty="0" err="1"/>
              <a:t>яғни</a:t>
            </a:r>
            <a:r>
              <a:rPr lang="ru-RU" dirty="0"/>
              <a:t>   </a:t>
            </a:r>
            <a:r>
              <a:rPr lang="ru-RU" dirty="0" err="1"/>
              <a:t>микроорганизмдердің</a:t>
            </a:r>
            <a:r>
              <a:rPr lang="ru-RU" dirty="0"/>
              <a:t>   </a:t>
            </a:r>
            <a:r>
              <a:rPr lang="ru-RU" dirty="0" err="1"/>
              <a:t>өсуіне</a:t>
            </a:r>
            <a:r>
              <a:rPr lang="ru-RU" dirty="0"/>
              <a:t>   </a:t>
            </a:r>
            <a:r>
              <a:rPr lang="ru-RU" dirty="0" err="1"/>
              <a:t>қажетсіз</a:t>
            </a:r>
            <a:r>
              <a:rPr lang="ru-RU" dirty="0"/>
              <a:t>   </a:t>
            </a:r>
            <a:r>
              <a:rPr lang="ru-RU" dirty="0" err="1"/>
              <a:t>қосылыстар</a:t>
            </a:r>
            <a:endParaRPr lang="ru-RU" dirty="0"/>
          </a:p>
          <a:p>
            <a:r>
              <a:rPr lang="ru-RU" dirty="0"/>
              <a:t>(</a:t>
            </a:r>
            <a:r>
              <a:rPr lang="ru-RU" dirty="0" err="1"/>
              <a:t>антибиотиктер</a:t>
            </a:r>
            <a:r>
              <a:rPr lang="ru-RU" dirty="0"/>
              <a:t>, </a:t>
            </a:r>
            <a:r>
              <a:rPr lang="ru-RU" dirty="0" err="1"/>
              <a:t>токсиндер</a:t>
            </a:r>
            <a:r>
              <a:rPr lang="ru-RU" dirty="0"/>
              <a:t>, </a:t>
            </a:r>
            <a:r>
              <a:rPr lang="ru-RU" dirty="0" err="1"/>
              <a:t>алкалоидтар</a:t>
            </a:r>
            <a:r>
              <a:rPr lang="ru-RU" dirty="0"/>
              <a:t>).</a:t>
            </a:r>
          </a:p>
          <a:p>
            <a:endParaRPr lang="ru-RU"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20490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6336287" y="2160589"/>
            <a:ext cx="2934714" cy="3880773"/>
          </a:xfrm>
        </p:spPr>
        <p:txBody>
          <a:bodyPr>
            <a:normAutofit/>
          </a:bodyPr>
          <a:lstStyle/>
          <a:p>
            <a:r>
              <a:rPr lang="ru-RU" dirty="0" err="1"/>
              <a:t>Бірінші</a:t>
            </a:r>
            <a:r>
              <a:rPr lang="ru-RU" dirty="0"/>
              <a:t>  </a:t>
            </a:r>
            <a:r>
              <a:rPr lang="ru-RU" dirty="0" err="1"/>
              <a:t>жəне</a:t>
            </a:r>
            <a:r>
              <a:rPr lang="ru-RU" dirty="0"/>
              <a:t>  </a:t>
            </a:r>
            <a:r>
              <a:rPr lang="ru-RU" dirty="0" err="1"/>
              <a:t>екінші</a:t>
            </a:r>
            <a:r>
              <a:rPr lang="ru-RU" dirty="0"/>
              <a:t>  </a:t>
            </a:r>
            <a:r>
              <a:rPr lang="ru-RU" dirty="0" err="1"/>
              <a:t>реттік</a:t>
            </a:r>
            <a:r>
              <a:rPr lang="ru-RU" dirty="0"/>
              <a:t>  </a:t>
            </a:r>
            <a:r>
              <a:rPr lang="ru-RU" dirty="0" err="1"/>
              <a:t>метаболиттердің</a:t>
            </a:r>
            <a:r>
              <a:rPr lang="ru-RU" dirty="0"/>
              <a:t>  </a:t>
            </a:r>
            <a:r>
              <a:rPr lang="ru-RU" dirty="0" err="1"/>
              <a:t>молекулалық</a:t>
            </a:r>
            <a:r>
              <a:rPr lang="ru-RU" dirty="0"/>
              <a:t>  </a:t>
            </a:r>
            <a:r>
              <a:rPr lang="ru-RU" dirty="0" err="1"/>
              <a:t>массасы</a:t>
            </a:r>
            <a:r>
              <a:rPr lang="ru-RU" dirty="0"/>
              <a:t> 1500  </a:t>
            </a:r>
            <a:r>
              <a:rPr lang="ru-RU" dirty="0" err="1"/>
              <a:t>дальтоннан</a:t>
            </a:r>
            <a:r>
              <a:rPr lang="ru-RU" dirty="0"/>
              <a:t> </a:t>
            </a:r>
            <a:r>
              <a:rPr lang="ru-RU" dirty="0" err="1"/>
              <a:t>аспайды</a:t>
            </a:r>
            <a:r>
              <a:rPr lang="ru-RU" dirty="0"/>
              <a:t>.</a:t>
            </a:r>
          </a:p>
          <a:p>
            <a:endParaRPr lang="ru-RU"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6038" r="1" b="5722"/>
          <a:stretch/>
        </p:blipFill>
        <p:spPr bwMode="auto">
          <a:xfrm>
            <a:off x="677334" y="2159331"/>
            <a:ext cx="5423429" cy="38823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2" descr="Технологии микробиологического синтеза | Биохиммаш"/>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800"/>
          </a:p>
        </p:txBody>
      </p:sp>
    </p:spTree>
    <p:extLst>
      <p:ext uri="{BB962C8B-B14F-4D97-AF65-F5344CB8AC3E}">
        <p14:creationId xmlns:p14="http://schemas.microsoft.com/office/powerpoint/2010/main" val="1533676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p:cNvSpPr>
            <a:spLocks noGrp="1"/>
          </p:cNvSpPr>
          <p:nvPr>
            <p:ph idx="1"/>
          </p:nvPr>
        </p:nvSpPr>
        <p:spPr>
          <a:xfrm>
            <a:off x="677334" y="1253067"/>
            <a:ext cx="6155266" cy="4351866"/>
          </a:xfrm>
        </p:spPr>
        <p:txBody>
          <a:bodyPr anchor="ctr">
            <a:normAutofit/>
          </a:bodyPr>
          <a:lstStyle/>
          <a:p>
            <a:r>
              <a:rPr lang="ru-RU"/>
              <a:t>ТМД  елдерінде  жемдік  азық  ретінде  ағаш  гидролизаты  жəне  мұнай  көмірсутегілері негізінде	микробтық	белокты	көп	тоннажды	өндіру	өндірісі	құрылған.	Өндірістегі ашытқылардың  бір  жылдық  өнімі 1  млн  тоннаға  тең.  Бұл  өнімде  шамамен 20  млн  тонна аралас жемдік азықты жəне тауық шаруашылығы мен шошқа шаруашылығында қосымша 1 млн.   тонна   етті   белокпен   байытуға   мүмкіндік   беретін  60%-ға   жуық   протеин   болады. Сонымен,  бірге  көптеген  витаминдер,  амин  қышқылдар  –  лизин,  активтендіретін  жəне антибактериялық  əсері  бар  микробиологиялық  препараттар,  бактериялық  тыңайтқыштар, ферментті препараттарды өндіру жолға қойылған.</a:t>
            </a:r>
            <a:endParaRPr lang="ru-RU" dirty="0"/>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73724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title"/>
          </p:nvPr>
        </p:nvSpPr>
        <p:spPr>
          <a:xfrm>
            <a:off x="154746" y="576775"/>
            <a:ext cx="4164036" cy="5233182"/>
          </a:xfrm>
        </p:spPr>
        <p:txBody>
          <a:bodyPr anchor="ctr">
            <a:normAutofit/>
          </a:bodyPr>
          <a:lstStyle/>
          <a:p>
            <a:r>
              <a:rPr lang="kk-KZ" sz="2000" b="0" dirty="0"/>
              <a:t>Ө</a:t>
            </a:r>
            <a:r>
              <a:rPr lang="ru-RU" sz="2000" b="0" dirty="0" err="1"/>
              <a:t>ндірістің</a:t>
            </a:r>
            <a:r>
              <a:rPr lang="ru-RU" sz="2000" b="0" dirty="0"/>
              <a:t> </a:t>
            </a:r>
            <a:r>
              <a:rPr lang="ru-RU" sz="2000" b="0" dirty="0" err="1"/>
              <a:t>биосинтезі</a:t>
            </a:r>
            <a:r>
              <a:rPr lang="ru-RU" sz="2000" b="0" dirty="0"/>
              <a:t>  </a:t>
            </a:r>
            <a:r>
              <a:rPr lang="ru-RU" sz="2000" b="0" dirty="0" err="1"/>
              <a:t>үшін</a:t>
            </a:r>
            <a:r>
              <a:rPr lang="ru-RU" sz="2000" b="0" dirty="0"/>
              <a:t>  микроорганизмдердің </a:t>
            </a:r>
            <a:r>
              <a:rPr lang="ru-RU" sz="2000" b="0" dirty="0" err="1"/>
              <a:t>кейбір</a:t>
            </a:r>
            <a:r>
              <a:rPr lang="ru-RU" sz="2000" b="0" dirty="0"/>
              <a:t> </a:t>
            </a:r>
            <a:r>
              <a:rPr lang="ru-RU" sz="2000" b="0" dirty="0" err="1"/>
              <a:t>топтары</a:t>
            </a:r>
            <a:r>
              <a:rPr lang="ru-RU" sz="2000" b="0" dirty="0"/>
              <a:t>  </a:t>
            </a:r>
            <a:r>
              <a:rPr lang="ru-RU" sz="2000" b="0" dirty="0" err="1"/>
              <a:t>төменде</a:t>
            </a:r>
            <a:r>
              <a:rPr lang="ru-RU" sz="2000" b="0" dirty="0"/>
              <a:t> </a:t>
            </a:r>
            <a:r>
              <a:rPr lang="ru-RU" sz="2000" b="0" dirty="0" err="1"/>
              <a:t>келтірілген</a:t>
            </a:r>
            <a:endParaRPr lang="ru-RU" sz="2000" dirty="0"/>
          </a:p>
        </p:txBody>
      </p:sp>
      <p:sp>
        <p:nvSpPr>
          <p:cNvPr id="32" name="Isosceles Triangle 3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34" name="Straight Connector 3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Объект 2"/>
          <p:cNvSpPr>
            <a:spLocks noGrp="1"/>
          </p:cNvSpPr>
          <p:nvPr>
            <p:ph idx="1"/>
          </p:nvPr>
        </p:nvSpPr>
        <p:spPr>
          <a:xfrm>
            <a:off x="4473528" y="239151"/>
            <a:ext cx="7718472" cy="6175717"/>
          </a:xfrm>
        </p:spPr>
        <p:txBody>
          <a:bodyPr anchor="ctr">
            <a:normAutofit lnSpcReduction="10000"/>
          </a:bodyPr>
          <a:lstStyle/>
          <a:p>
            <a:pPr>
              <a:lnSpc>
                <a:spcPct val="90000"/>
              </a:lnSpc>
            </a:pPr>
            <a:r>
              <a:rPr lang="ru-RU" sz="1400" b="1" dirty="0"/>
              <a:t>Продуцент                                                           </a:t>
            </a:r>
            <a:r>
              <a:rPr lang="ru-RU" sz="1400" b="1" dirty="0" err="1"/>
              <a:t>Өнім</a:t>
            </a:r>
            <a:endParaRPr lang="ru-RU" sz="1400" dirty="0"/>
          </a:p>
          <a:p>
            <a:pPr>
              <a:lnSpc>
                <a:spcPct val="90000"/>
              </a:lnSpc>
            </a:pPr>
            <a:r>
              <a:rPr lang="ru-RU" sz="1400" dirty="0"/>
              <a:t> </a:t>
            </a:r>
          </a:p>
          <a:p>
            <a:pPr>
              <a:lnSpc>
                <a:spcPct val="90000"/>
              </a:lnSpc>
            </a:pPr>
            <a:r>
              <a:rPr lang="ru-RU" sz="1400" b="1" dirty="0" err="1"/>
              <a:t>Ашытқы</a:t>
            </a:r>
            <a:endParaRPr lang="ru-RU" sz="1400" dirty="0"/>
          </a:p>
          <a:p>
            <a:pPr>
              <a:lnSpc>
                <a:spcPct val="90000"/>
              </a:lnSpc>
            </a:pPr>
            <a:r>
              <a:rPr lang="en-US" sz="1400" dirty="0"/>
              <a:t>Clostridium </a:t>
            </a:r>
            <a:r>
              <a:rPr lang="en-US" sz="1400" dirty="0" err="1"/>
              <a:t>acetobutylicum</a:t>
            </a:r>
            <a:r>
              <a:rPr lang="en-US" sz="1400" dirty="0"/>
              <a:t>                          </a:t>
            </a:r>
            <a:r>
              <a:rPr lang="ru-RU" sz="1400" dirty="0"/>
              <a:t>Ацетон, бутанол                      </a:t>
            </a:r>
          </a:p>
          <a:p>
            <a:pPr>
              <a:lnSpc>
                <a:spcPct val="90000"/>
              </a:lnSpc>
            </a:pPr>
            <a:r>
              <a:rPr lang="en-US" sz="1400" dirty="0"/>
              <a:t>Cl. </a:t>
            </a:r>
            <a:r>
              <a:rPr lang="en-US" sz="1400" dirty="0" err="1"/>
              <a:t>Thermohydrosulfuricum</a:t>
            </a:r>
            <a:r>
              <a:rPr lang="en-US" sz="1400" dirty="0"/>
              <a:t>                          </a:t>
            </a:r>
            <a:r>
              <a:rPr lang="ru-RU" sz="1400" dirty="0"/>
              <a:t>Этанол, </a:t>
            </a:r>
            <a:r>
              <a:rPr lang="ru-RU" sz="1400" dirty="0" err="1"/>
              <a:t>сірке</a:t>
            </a:r>
            <a:r>
              <a:rPr lang="ru-RU" sz="1400" dirty="0"/>
              <a:t>, </a:t>
            </a:r>
            <a:r>
              <a:rPr lang="ru-RU" sz="1400" dirty="0" err="1"/>
              <a:t>сүт</a:t>
            </a:r>
            <a:r>
              <a:rPr lang="ru-RU" sz="1400" dirty="0"/>
              <a:t> </a:t>
            </a:r>
            <a:r>
              <a:rPr lang="ru-RU" sz="1400" dirty="0" err="1"/>
              <a:t>қышқылы</a:t>
            </a:r>
            <a:endParaRPr lang="ru-RU" sz="1400" dirty="0"/>
          </a:p>
          <a:p>
            <a:pPr>
              <a:lnSpc>
                <a:spcPct val="90000"/>
              </a:lnSpc>
            </a:pPr>
            <a:r>
              <a:rPr lang="en-US" sz="1400" dirty="0"/>
              <a:t>Cl. </a:t>
            </a:r>
            <a:r>
              <a:rPr lang="en-US" sz="1400" dirty="0" err="1"/>
              <a:t>Auranticum</a:t>
            </a:r>
            <a:r>
              <a:rPr lang="en-US" sz="1400" dirty="0"/>
              <a:t>                                              </a:t>
            </a:r>
            <a:r>
              <a:rPr lang="ru-RU" sz="1400" dirty="0" err="1"/>
              <a:t>Изопропанол</a:t>
            </a:r>
            <a:endParaRPr lang="ru-RU" sz="1400" dirty="0"/>
          </a:p>
          <a:p>
            <a:pPr>
              <a:lnSpc>
                <a:spcPct val="90000"/>
              </a:lnSpc>
            </a:pPr>
            <a:r>
              <a:rPr lang="ru-RU" sz="1400" dirty="0"/>
              <a:t> </a:t>
            </a:r>
          </a:p>
          <a:p>
            <a:pPr>
              <a:lnSpc>
                <a:spcPct val="90000"/>
              </a:lnSpc>
            </a:pPr>
            <a:r>
              <a:rPr lang="ru-RU" sz="1400" dirty="0"/>
              <a:t> </a:t>
            </a:r>
            <a:r>
              <a:rPr lang="en-US" sz="1400" dirty="0"/>
              <a:t>Cl. </a:t>
            </a:r>
            <a:r>
              <a:rPr lang="en-US" sz="1400" dirty="0" err="1"/>
              <a:t>Thermoacticum</a:t>
            </a:r>
            <a:r>
              <a:rPr lang="en-US" sz="1400" dirty="0"/>
              <a:t>                                        </a:t>
            </a:r>
            <a:r>
              <a:rPr lang="ru-RU" sz="1400" dirty="0" err="1"/>
              <a:t>Сірке</a:t>
            </a:r>
            <a:r>
              <a:rPr lang="ru-RU" sz="1400" dirty="0"/>
              <a:t> </a:t>
            </a:r>
            <a:r>
              <a:rPr lang="ru-RU" sz="1400" dirty="0" err="1"/>
              <a:t>қышқылы</a:t>
            </a:r>
            <a:r>
              <a:rPr lang="ru-RU" sz="1400" dirty="0"/>
              <a:t>,</a:t>
            </a:r>
          </a:p>
          <a:p>
            <a:pPr>
              <a:lnSpc>
                <a:spcPct val="90000"/>
              </a:lnSpc>
            </a:pPr>
            <a:r>
              <a:rPr lang="en-US" sz="1400" dirty="0"/>
              <a:t>Cl. </a:t>
            </a:r>
            <a:r>
              <a:rPr lang="en-US" sz="1400" dirty="0" err="1"/>
              <a:t>Propionicum</a:t>
            </a:r>
            <a:r>
              <a:rPr lang="en-US" sz="1400" dirty="0"/>
              <a:t>                                              </a:t>
            </a:r>
            <a:r>
              <a:rPr lang="ru-RU" sz="1400" dirty="0" err="1"/>
              <a:t>Пропион</a:t>
            </a:r>
            <a:r>
              <a:rPr lang="ru-RU" sz="1400" dirty="0"/>
              <a:t>, акрил </a:t>
            </a:r>
            <a:r>
              <a:rPr lang="ru-RU" sz="1400" dirty="0" err="1"/>
              <a:t>қышқылы</a:t>
            </a:r>
            <a:endParaRPr lang="ru-RU" sz="1400" dirty="0"/>
          </a:p>
          <a:p>
            <a:pPr>
              <a:lnSpc>
                <a:spcPct val="90000"/>
              </a:lnSpc>
            </a:pPr>
            <a:r>
              <a:rPr lang="en-US" sz="1400" dirty="0"/>
              <a:t>Xanthomonas campestris                                </a:t>
            </a:r>
            <a:r>
              <a:rPr lang="ru-RU" sz="1400" dirty="0" err="1"/>
              <a:t>Полисахаридтер</a:t>
            </a:r>
            <a:endParaRPr lang="ru-RU" sz="1400" dirty="0"/>
          </a:p>
          <a:p>
            <a:pPr>
              <a:lnSpc>
                <a:spcPct val="90000"/>
              </a:lnSpc>
            </a:pPr>
            <a:r>
              <a:rPr lang="en-US" sz="1400" dirty="0" err="1"/>
              <a:t>Zymjmjnas</a:t>
            </a:r>
            <a:r>
              <a:rPr lang="en-US" sz="1400" dirty="0"/>
              <a:t> </a:t>
            </a:r>
            <a:r>
              <a:rPr lang="en-US" sz="1400" dirty="0" err="1"/>
              <a:t>mobilis</a:t>
            </a:r>
            <a:r>
              <a:rPr lang="en-US" sz="1400" dirty="0"/>
              <a:t>                                         </a:t>
            </a:r>
            <a:r>
              <a:rPr lang="ru-RU" sz="1400" dirty="0"/>
              <a:t>Этанол, сорбит,</a:t>
            </a:r>
          </a:p>
          <a:p>
            <a:pPr>
              <a:lnSpc>
                <a:spcPct val="90000"/>
              </a:lnSpc>
            </a:pPr>
            <a:r>
              <a:rPr lang="ru-RU" sz="1400" dirty="0"/>
              <a:t>                                                                        </a:t>
            </a:r>
            <a:r>
              <a:rPr lang="ru-RU" sz="1400" dirty="0" err="1"/>
              <a:t>глюконовая</a:t>
            </a:r>
            <a:r>
              <a:rPr lang="ru-RU" sz="1400" dirty="0"/>
              <a:t>  кислота, </a:t>
            </a:r>
            <a:r>
              <a:rPr lang="ru-RU" sz="1400" dirty="0" err="1"/>
              <a:t>леван</a:t>
            </a:r>
            <a:r>
              <a:rPr lang="ru-RU" sz="1400" dirty="0"/>
              <a:t>  </a:t>
            </a:r>
          </a:p>
          <a:p>
            <a:pPr>
              <a:lnSpc>
                <a:spcPct val="90000"/>
              </a:lnSpc>
            </a:pPr>
            <a:r>
              <a:rPr lang="ru-RU" sz="1400" dirty="0"/>
              <a:t> </a:t>
            </a:r>
          </a:p>
          <a:p>
            <a:pPr>
              <a:lnSpc>
                <a:spcPct val="90000"/>
              </a:lnSpc>
            </a:pPr>
            <a:r>
              <a:rPr lang="en-US" sz="1400" dirty="0"/>
              <a:t>Saccharomyces cerevisiae                             </a:t>
            </a:r>
            <a:r>
              <a:rPr lang="ru-RU" sz="1400" dirty="0"/>
              <a:t>                  </a:t>
            </a:r>
            <a:r>
              <a:rPr lang="en-US" sz="1400" dirty="0"/>
              <a:t>  </a:t>
            </a:r>
            <a:r>
              <a:rPr lang="ru-RU" sz="1400" dirty="0"/>
              <a:t>Этанол, глицерин</a:t>
            </a:r>
          </a:p>
          <a:p>
            <a:pPr>
              <a:lnSpc>
                <a:spcPct val="90000"/>
              </a:lnSpc>
            </a:pPr>
            <a:r>
              <a:rPr lang="en-US" sz="1400" dirty="0" err="1"/>
              <a:t>Kluyveromyces</a:t>
            </a:r>
            <a:r>
              <a:rPr lang="en-US" sz="1400" dirty="0"/>
              <a:t> </a:t>
            </a:r>
            <a:r>
              <a:rPr lang="en-US" sz="1400" dirty="0" err="1"/>
              <a:t>flagilis</a:t>
            </a:r>
            <a:r>
              <a:rPr lang="en-US" sz="1400" dirty="0"/>
              <a:t>                                    </a:t>
            </a:r>
            <a:r>
              <a:rPr lang="ru-RU" sz="1400" dirty="0"/>
              <a:t>Этанол</a:t>
            </a:r>
          </a:p>
          <a:p>
            <a:pPr>
              <a:lnSpc>
                <a:spcPct val="90000"/>
              </a:lnSpc>
            </a:pPr>
            <a:r>
              <a:rPr lang="en-US" sz="1400" dirty="0" err="1"/>
              <a:t>Kl.Laktis</a:t>
            </a:r>
            <a:r>
              <a:rPr lang="en-US" sz="1400" dirty="0"/>
              <a:t>                                                          </a:t>
            </a:r>
            <a:r>
              <a:rPr lang="ru-RU" sz="1400" dirty="0"/>
              <a:t>Этанол</a:t>
            </a:r>
          </a:p>
          <a:p>
            <a:pPr>
              <a:lnSpc>
                <a:spcPct val="90000"/>
              </a:lnSpc>
            </a:pPr>
            <a:r>
              <a:rPr lang="en-US" sz="1400" dirty="0" err="1"/>
              <a:t>Schizosaccharomycts</a:t>
            </a:r>
            <a:r>
              <a:rPr lang="en-US" sz="1400" dirty="0"/>
              <a:t> pombe                            </a:t>
            </a:r>
            <a:r>
              <a:rPr lang="ru-RU" sz="1400" dirty="0"/>
              <a:t>Этанол</a:t>
            </a:r>
          </a:p>
          <a:p>
            <a:pPr>
              <a:lnSpc>
                <a:spcPct val="90000"/>
              </a:lnSpc>
            </a:pPr>
            <a:r>
              <a:rPr lang="en-US" sz="1400" dirty="0"/>
              <a:t>Candida </a:t>
            </a:r>
            <a:r>
              <a:rPr lang="en-US" sz="1400" dirty="0" err="1"/>
              <a:t>lipolytica</a:t>
            </a:r>
            <a:r>
              <a:rPr lang="en-US" sz="1400" dirty="0"/>
              <a:t>                                            </a:t>
            </a:r>
            <a:r>
              <a:rPr lang="ru-RU" sz="1400" dirty="0"/>
              <a:t>Лимон, </a:t>
            </a:r>
            <a:r>
              <a:rPr lang="ru-RU" sz="1400" dirty="0" err="1"/>
              <a:t>изолимон</a:t>
            </a:r>
            <a:r>
              <a:rPr lang="ru-RU" sz="1400" dirty="0"/>
              <a:t>,  </a:t>
            </a:r>
          </a:p>
          <a:p>
            <a:pPr>
              <a:lnSpc>
                <a:spcPct val="90000"/>
              </a:lnSpc>
            </a:pPr>
            <a:r>
              <a:rPr lang="ru-RU" sz="1400" dirty="0"/>
              <a:t>                                                                        </a:t>
            </a:r>
            <a:r>
              <a:rPr lang="ru-RU" sz="1400" dirty="0" err="1"/>
              <a:t>Пирожүзім</a:t>
            </a:r>
            <a:r>
              <a:rPr lang="ru-RU" sz="1400" dirty="0"/>
              <a:t> </a:t>
            </a:r>
            <a:r>
              <a:rPr lang="ru-RU" sz="1400" dirty="0" err="1"/>
              <a:t>қышқылы</a:t>
            </a:r>
            <a:r>
              <a:rPr lang="ru-RU" sz="1400" dirty="0"/>
              <a:t> </a:t>
            </a:r>
          </a:p>
          <a:p>
            <a:pPr>
              <a:lnSpc>
                <a:spcPct val="90000"/>
              </a:lnSpc>
            </a:pPr>
            <a:r>
              <a:rPr lang="ru-RU" sz="1400" dirty="0"/>
              <a:t> </a:t>
            </a:r>
          </a:p>
          <a:p>
            <a:pPr>
              <a:lnSpc>
                <a:spcPct val="90000"/>
              </a:lnSpc>
            </a:pPr>
            <a:endParaRPr lang="ru-RU" sz="700" dirty="0"/>
          </a:p>
        </p:txBody>
      </p:sp>
      <p:sp>
        <p:nvSpPr>
          <p:cNvPr id="36" name="Isosceles Triangle 3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58658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0" y="1052737"/>
            <a:ext cx="8229600" cy="5073427"/>
          </a:xfrm>
        </p:spPr>
        <p:txBody>
          <a:bodyPr>
            <a:normAutofit fontScale="92500" lnSpcReduction="10000"/>
          </a:bodyPr>
          <a:lstStyle/>
          <a:p>
            <a:r>
              <a:rPr lang="ru-RU" b="1" dirty="0"/>
              <a:t>Бактерия</a:t>
            </a:r>
            <a:endParaRPr lang="ru-RU" dirty="0"/>
          </a:p>
          <a:p>
            <a:r>
              <a:rPr lang="ru-RU" dirty="0"/>
              <a:t> </a:t>
            </a:r>
          </a:p>
          <a:p>
            <a:r>
              <a:rPr lang="en-US" dirty="0" err="1"/>
              <a:t>Aerobakter</a:t>
            </a:r>
            <a:r>
              <a:rPr lang="en-US" dirty="0"/>
              <a:t> </a:t>
            </a:r>
            <a:r>
              <a:rPr lang="en-US" dirty="0" err="1"/>
              <a:t>aerogenes</a:t>
            </a:r>
            <a:r>
              <a:rPr lang="en-US" dirty="0"/>
              <a:t>                                    2,3 – </a:t>
            </a:r>
            <a:r>
              <a:rPr lang="ru-RU" dirty="0" err="1"/>
              <a:t>бутандиол</a:t>
            </a:r>
            <a:endParaRPr lang="ru-RU" dirty="0"/>
          </a:p>
          <a:p>
            <a:r>
              <a:rPr lang="en-US" dirty="0"/>
              <a:t>Bacillus </a:t>
            </a:r>
            <a:r>
              <a:rPr lang="en-US" dirty="0" err="1"/>
              <a:t>polumuxa</a:t>
            </a:r>
            <a:r>
              <a:rPr lang="en-US" dirty="0"/>
              <a:t>                                         2,3 – </a:t>
            </a:r>
            <a:r>
              <a:rPr lang="ru-RU" dirty="0" err="1"/>
              <a:t>бутандиол</a:t>
            </a:r>
            <a:endParaRPr lang="ru-RU" dirty="0"/>
          </a:p>
          <a:p>
            <a:r>
              <a:rPr lang="en-US" dirty="0"/>
              <a:t>Lactobacillus </a:t>
            </a:r>
            <a:r>
              <a:rPr lang="en-US" dirty="0" err="1"/>
              <a:t>deldrueckii</a:t>
            </a:r>
            <a:r>
              <a:rPr lang="en-US" dirty="0"/>
              <a:t>                               </a:t>
            </a:r>
            <a:r>
              <a:rPr lang="ru-RU" dirty="0"/>
              <a:t>Молочная кислота</a:t>
            </a:r>
          </a:p>
          <a:p>
            <a:r>
              <a:rPr lang="en-US" dirty="0" err="1"/>
              <a:t>Acetobakter</a:t>
            </a:r>
            <a:r>
              <a:rPr lang="en-US" dirty="0"/>
              <a:t> </a:t>
            </a:r>
            <a:r>
              <a:rPr lang="en-US" dirty="0" err="1"/>
              <a:t>curvum</a:t>
            </a:r>
            <a:r>
              <a:rPr lang="en-US" dirty="0"/>
              <a:t>                                      </a:t>
            </a:r>
            <a:r>
              <a:rPr lang="ru-RU" dirty="0"/>
              <a:t>Уксусная кислота</a:t>
            </a:r>
          </a:p>
          <a:p>
            <a:r>
              <a:rPr lang="ru-RU" b="1" dirty="0" err="1"/>
              <a:t>Микромицеттер</a:t>
            </a:r>
            <a:r>
              <a:rPr lang="ru-RU" b="1" dirty="0"/>
              <a:t>  (</a:t>
            </a:r>
            <a:r>
              <a:rPr lang="ru-RU" b="1" dirty="0" err="1"/>
              <a:t>зең</a:t>
            </a:r>
            <a:r>
              <a:rPr lang="ru-RU" b="1" dirty="0"/>
              <a:t> </a:t>
            </a:r>
            <a:r>
              <a:rPr lang="ru-RU" b="1" dirty="0" err="1"/>
              <a:t>саңырауқұлақтар</a:t>
            </a:r>
            <a:r>
              <a:rPr lang="ru-RU" b="1" dirty="0"/>
              <a:t> )</a:t>
            </a:r>
            <a:endParaRPr lang="ru-RU" dirty="0"/>
          </a:p>
          <a:p>
            <a:r>
              <a:rPr lang="ru-RU" dirty="0"/>
              <a:t> </a:t>
            </a:r>
          </a:p>
          <a:p>
            <a:r>
              <a:rPr lang="en-US" dirty="0" err="1"/>
              <a:t>Aspergillus</a:t>
            </a:r>
            <a:r>
              <a:rPr lang="en-US" dirty="0"/>
              <a:t> </a:t>
            </a:r>
            <a:r>
              <a:rPr lang="en-US" dirty="0" err="1"/>
              <a:t>niger</a:t>
            </a:r>
            <a:r>
              <a:rPr lang="en-US" dirty="0"/>
              <a:t>                                         </a:t>
            </a:r>
            <a:r>
              <a:rPr lang="ru-RU" dirty="0"/>
              <a:t>Лимон, </a:t>
            </a:r>
            <a:r>
              <a:rPr lang="ru-RU" dirty="0" err="1"/>
              <a:t>щавел</a:t>
            </a:r>
            <a:r>
              <a:rPr lang="ru-RU" dirty="0"/>
              <a:t> </a:t>
            </a:r>
            <a:r>
              <a:rPr lang="ru-RU" dirty="0" err="1"/>
              <a:t>қышқылы</a:t>
            </a:r>
            <a:endParaRPr lang="ru-RU" dirty="0"/>
          </a:p>
          <a:p>
            <a:r>
              <a:rPr lang="en-US" dirty="0"/>
              <a:t>As. </a:t>
            </a:r>
            <a:r>
              <a:rPr lang="en-US" dirty="0" err="1"/>
              <a:t>Terreus</a:t>
            </a:r>
            <a:r>
              <a:rPr lang="en-US" dirty="0"/>
              <a:t>                                                  </a:t>
            </a:r>
            <a:r>
              <a:rPr lang="ru-RU" dirty="0" err="1"/>
              <a:t>Итакон</a:t>
            </a:r>
            <a:r>
              <a:rPr lang="ru-RU" dirty="0"/>
              <a:t>  </a:t>
            </a:r>
            <a:r>
              <a:rPr lang="ru-RU" dirty="0" err="1"/>
              <a:t>қышқылы</a:t>
            </a:r>
            <a:endParaRPr lang="ru-RU" dirty="0"/>
          </a:p>
          <a:p>
            <a:r>
              <a:rPr lang="en-US" dirty="0"/>
              <a:t>As. </a:t>
            </a:r>
            <a:r>
              <a:rPr lang="en-US" dirty="0" err="1"/>
              <a:t>Oryzae</a:t>
            </a:r>
            <a:r>
              <a:rPr lang="en-US" dirty="0"/>
              <a:t>                                                   </a:t>
            </a:r>
            <a:r>
              <a:rPr lang="ru-RU" dirty="0"/>
              <a:t>Фермент препараты (амилаза)</a:t>
            </a:r>
          </a:p>
          <a:p>
            <a:r>
              <a:rPr lang="en-US" dirty="0"/>
              <a:t>As. </a:t>
            </a:r>
            <a:r>
              <a:rPr lang="en-US" dirty="0" err="1"/>
              <a:t>Awamori</a:t>
            </a:r>
            <a:r>
              <a:rPr lang="en-US" dirty="0"/>
              <a:t>                                                </a:t>
            </a:r>
            <a:r>
              <a:rPr lang="ru-RU" dirty="0"/>
              <a:t>Фермент препараты (</a:t>
            </a:r>
            <a:r>
              <a:rPr lang="ru-RU" dirty="0" err="1"/>
              <a:t>пектиназа</a:t>
            </a:r>
            <a:r>
              <a:rPr lang="ru-RU" dirty="0"/>
              <a:t>)</a:t>
            </a:r>
          </a:p>
          <a:p>
            <a:r>
              <a:rPr lang="en-US" dirty="0" err="1"/>
              <a:t>Yarrovia</a:t>
            </a:r>
            <a:r>
              <a:rPr lang="en-US" dirty="0"/>
              <a:t> </a:t>
            </a:r>
            <a:r>
              <a:rPr lang="en-US" dirty="0" err="1"/>
              <a:t>lipolytika</a:t>
            </a:r>
            <a:r>
              <a:rPr lang="en-US" dirty="0"/>
              <a:t>                                       </a:t>
            </a:r>
            <a:r>
              <a:rPr lang="ru-RU" dirty="0"/>
              <a:t>Фермент препараты (липаза)</a:t>
            </a:r>
          </a:p>
          <a:p>
            <a:r>
              <a:rPr lang="ru-RU" dirty="0"/>
              <a:t> </a:t>
            </a:r>
          </a:p>
          <a:p>
            <a:endParaRPr lang="ru-RU" dirty="0"/>
          </a:p>
        </p:txBody>
      </p:sp>
    </p:spTree>
    <p:extLst>
      <p:ext uri="{BB962C8B-B14F-4D97-AF65-F5344CB8AC3E}">
        <p14:creationId xmlns:p14="http://schemas.microsoft.com/office/powerpoint/2010/main" val="129471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title"/>
          </p:nvPr>
        </p:nvSpPr>
        <p:spPr>
          <a:xfrm>
            <a:off x="1286933" y="609600"/>
            <a:ext cx="10197494" cy="1099457"/>
          </a:xfrm>
        </p:spPr>
        <p:txBody>
          <a:bodyPr>
            <a:normAutofit/>
          </a:bodyPr>
          <a:lstStyle/>
          <a:p>
            <a:pPr>
              <a:lnSpc>
                <a:spcPct val="90000"/>
              </a:lnSpc>
            </a:pPr>
            <a:r>
              <a:rPr lang="ru-RU" sz="2300" dirty="0" err="1"/>
              <a:t>Воробьевтің</a:t>
            </a:r>
            <a:r>
              <a:rPr lang="ru-RU" sz="2300" dirty="0"/>
              <a:t>  </a:t>
            </a:r>
            <a:r>
              <a:rPr lang="ru-RU" sz="2300" dirty="0" err="1"/>
              <a:t>қойған</a:t>
            </a:r>
            <a:r>
              <a:rPr lang="ru-RU" sz="2300" dirty="0"/>
              <a:t> </a:t>
            </a:r>
            <a:r>
              <a:rPr lang="ru-RU" sz="2300" dirty="0" err="1"/>
              <a:t>талабы</a:t>
            </a:r>
            <a:r>
              <a:rPr lang="ru-RU" sz="2300" dirty="0"/>
              <a:t> </a:t>
            </a:r>
            <a:r>
              <a:rPr lang="ru-RU" sz="2300" dirty="0" err="1"/>
              <a:t>бойынша</a:t>
            </a:r>
            <a:r>
              <a:rPr lang="ru-RU" sz="2300" dirty="0"/>
              <a:t> </a:t>
            </a:r>
            <a:r>
              <a:rPr lang="ru-RU" sz="2300" dirty="0" err="1"/>
              <a:t>өнім</a:t>
            </a:r>
            <a:r>
              <a:rPr lang="ru-RU" sz="2300" dirty="0"/>
              <a:t> </a:t>
            </a:r>
            <a:r>
              <a:rPr lang="ru-RU" sz="2300" dirty="0" err="1"/>
              <a:t>алуға</a:t>
            </a:r>
            <a:r>
              <a:rPr lang="ru-RU" sz="2300" dirty="0"/>
              <a:t> </a:t>
            </a:r>
            <a:r>
              <a:rPr lang="ru-RU" sz="2300" dirty="0" err="1"/>
              <a:t>арналған</a:t>
            </a:r>
            <a:r>
              <a:rPr lang="ru-RU" sz="2300" dirty="0"/>
              <a:t> штамм </a:t>
            </a:r>
            <a:r>
              <a:rPr lang="ru-RU" sz="2300" dirty="0" err="1"/>
              <a:t>келесі</a:t>
            </a:r>
            <a:r>
              <a:rPr lang="ru-RU" sz="2300" dirty="0"/>
              <a:t> </a:t>
            </a:r>
            <a:r>
              <a:rPr lang="ru-RU" sz="2300" dirty="0" err="1"/>
              <a:t>талапқа</a:t>
            </a:r>
            <a:r>
              <a:rPr lang="ru-RU" sz="2300" dirty="0"/>
              <a:t> </a:t>
            </a:r>
            <a:r>
              <a:rPr lang="ru-RU" sz="2300" dirty="0" err="1"/>
              <a:t>сәйкес</a:t>
            </a:r>
            <a:r>
              <a:rPr lang="ru-RU" sz="2300" dirty="0"/>
              <a:t> </a:t>
            </a:r>
            <a:r>
              <a:rPr lang="ru-RU" sz="2300" dirty="0" err="1"/>
              <a:t>болады</a:t>
            </a:r>
            <a:r>
              <a:rPr lang="ru-RU" sz="2300" dirty="0"/>
              <a:t>:</a:t>
            </a:r>
            <a:br>
              <a:rPr lang="ru-RU" sz="2300" dirty="0"/>
            </a:br>
            <a:endParaRPr lang="ru-RU" sz="2300" dirty="0"/>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Объект 2">
            <a:extLst>
              <a:ext uri="{FF2B5EF4-FFF2-40B4-BE49-F238E27FC236}">
                <a16:creationId xmlns:a16="http://schemas.microsoft.com/office/drawing/2014/main" id="{7D944B22-2565-21C7-906F-B0FD6CF31FBE}"/>
              </a:ext>
            </a:extLst>
          </p:cNvPr>
          <p:cNvGraphicFramePr>
            <a:graphicFrameLocks noGrp="1"/>
          </p:cNvGraphicFramePr>
          <p:nvPr>
            <p:ph idx="1"/>
            <p:extLst>
              <p:ext uri="{D42A27DB-BD31-4B8C-83A1-F6EECF244321}">
                <p14:modId xmlns:p14="http://schemas.microsoft.com/office/powerpoint/2010/main" val="3876044353"/>
              </p:ext>
            </p:extLst>
          </p:nvPr>
        </p:nvGraphicFramePr>
        <p:xfrm>
          <a:off x="579360" y="1511300"/>
          <a:ext cx="11295140" cy="5041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3833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Объект 2">
            <a:extLst>
              <a:ext uri="{FF2B5EF4-FFF2-40B4-BE49-F238E27FC236}">
                <a16:creationId xmlns:a16="http://schemas.microsoft.com/office/drawing/2014/main" id="{A5D6E922-6DB7-7F28-F549-FF34A5A04C9B}"/>
              </a:ext>
            </a:extLst>
          </p:cNvPr>
          <p:cNvGraphicFramePr>
            <a:graphicFrameLocks noGrp="1"/>
          </p:cNvGraphicFramePr>
          <p:nvPr>
            <p:ph idx="1"/>
            <p:extLst>
              <p:ext uri="{D42A27DB-BD31-4B8C-83A1-F6EECF244321}">
                <p14:modId xmlns:p14="http://schemas.microsoft.com/office/powerpoint/2010/main" val="1379953877"/>
              </p:ext>
            </p:extLst>
          </p:nvPr>
        </p:nvGraphicFramePr>
        <p:xfrm>
          <a:off x="551793" y="646386"/>
          <a:ext cx="11035862" cy="53956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4018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Микроорганизм </a:t>
            </a:r>
            <a:r>
              <a:rPr lang="ru-RU" sz="2400" dirty="0" err="1"/>
              <a:t>продуцентін</a:t>
            </a:r>
            <a:r>
              <a:rPr lang="ru-RU" sz="2400" dirty="0"/>
              <a:t> </a:t>
            </a:r>
            <a:r>
              <a:rPr lang="ru-RU" sz="2400" dirty="0" err="1"/>
              <a:t>кеңінен</a:t>
            </a:r>
            <a:r>
              <a:rPr lang="ru-RU" sz="2400" dirty="0"/>
              <a:t> </a:t>
            </a:r>
            <a:r>
              <a:rPr lang="ru-RU" sz="2400" dirty="0" err="1"/>
              <a:t>қолданып</a:t>
            </a:r>
            <a:r>
              <a:rPr lang="ru-RU" sz="2400" dirty="0"/>
              <a:t> </a:t>
            </a:r>
            <a:r>
              <a:rPr lang="ru-RU" sz="2400" dirty="0" err="1"/>
              <a:t>әртүрлі</a:t>
            </a:r>
            <a:r>
              <a:rPr lang="ru-RU" sz="2400" dirty="0"/>
              <a:t> </a:t>
            </a:r>
            <a:r>
              <a:rPr lang="ru-RU" sz="2400" dirty="0" err="1"/>
              <a:t>өнімнің</a:t>
            </a:r>
            <a:r>
              <a:rPr lang="ru-RU" sz="2400" dirty="0"/>
              <a:t>, </a:t>
            </a:r>
            <a:r>
              <a:rPr lang="ru-RU" sz="2400" dirty="0" err="1"/>
              <a:t>бағалы</a:t>
            </a:r>
            <a:r>
              <a:rPr lang="ru-RU" sz="2400" dirty="0"/>
              <a:t> </a:t>
            </a:r>
            <a:r>
              <a:rPr lang="ru-RU" sz="2400" dirty="0" err="1"/>
              <a:t>биожасанды</a:t>
            </a:r>
            <a:r>
              <a:rPr lang="ru-RU" sz="2400" dirty="0"/>
              <a:t> </a:t>
            </a:r>
            <a:r>
              <a:rPr lang="ru-RU" sz="2400" dirty="0" err="1"/>
              <a:t>қасиетті</a:t>
            </a:r>
            <a:r>
              <a:rPr lang="ru-RU" sz="2400" dirty="0"/>
              <a:t> </a:t>
            </a:r>
            <a:r>
              <a:rPr lang="ru-RU" sz="2400" dirty="0" err="1"/>
              <a:t>игертін</a:t>
            </a:r>
            <a:r>
              <a:rPr lang="ru-RU" sz="2400" dirty="0"/>
              <a:t> </a:t>
            </a:r>
            <a:r>
              <a:rPr lang="ru-RU" sz="2400" dirty="0" err="1"/>
              <a:t>өмір</a:t>
            </a:r>
            <a:r>
              <a:rPr lang="ru-RU" sz="2400" dirty="0"/>
              <a:t> </a:t>
            </a:r>
            <a:r>
              <a:rPr lang="ru-RU" sz="2400" dirty="0" err="1"/>
              <a:t>сүруге</a:t>
            </a:r>
            <a:r>
              <a:rPr lang="ru-RU" sz="2400" dirty="0"/>
              <a:t> </a:t>
            </a:r>
            <a:r>
              <a:rPr lang="ru-RU" sz="2400" dirty="0" err="1"/>
              <a:t>қабілеттілігін</a:t>
            </a:r>
            <a:r>
              <a:rPr lang="ru-RU" sz="2400" dirty="0"/>
              <a:t> </a:t>
            </a:r>
            <a:r>
              <a:rPr lang="ru-RU" sz="2400" dirty="0" err="1"/>
              <a:t>алдымен</a:t>
            </a:r>
            <a:r>
              <a:rPr lang="ru-RU" sz="2400" dirty="0"/>
              <a:t> </a:t>
            </a:r>
            <a:r>
              <a:rPr lang="ru-RU" sz="2400" dirty="0" err="1"/>
              <a:t>өнімділігі</a:t>
            </a:r>
            <a:r>
              <a:rPr lang="ru-RU" sz="2400" dirty="0"/>
              <a:t> </a:t>
            </a:r>
            <a:r>
              <a:rPr lang="ru-RU" sz="2400" dirty="0" err="1"/>
              <a:t>жоғарғы</a:t>
            </a:r>
            <a:r>
              <a:rPr lang="ru-RU" sz="2400" dirty="0"/>
              <a:t> штамм </a:t>
            </a:r>
            <a:r>
              <a:rPr lang="ru-RU" sz="2400" dirty="0" err="1"/>
              <a:t>алу</a:t>
            </a:r>
            <a:endParaRPr lang="ru-RU" sz="2400" dirty="0"/>
          </a:p>
        </p:txBody>
      </p:sp>
      <p:sp>
        <p:nvSpPr>
          <p:cNvPr id="3" name="Объект 2"/>
          <p:cNvSpPr>
            <a:spLocks noGrp="1"/>
          </p:cNvSpPr>
          <p:nvPr>
            <p:ph idx="1"/>
          </p:nvPr>
        </p:nvSpPr>
        <p:spPr/>
        <p:txBody>
          <a:bodyPr>
            <a:normAutofit fontScale="85000" lnSpcReduction="10000"/>
          </a:bodyPr>
          <a:lstStyle/>
          <a:p>
            <a:r>
              <a:rPr lang="ru-RU" dirty="0"/>
              <a:t>  </a:t>
            </a:r>
            <a:r>
              <a:rPr lang="ru-RU" dirty="0" err="1"/>
              <a:t>Мұның</a:t>
            </a:r>
            <a:r>
              <a:rPr lang="ru-RU" dirty="0"/>
              <a:t> </a:t>
            </a:r>
            <a:r>
              <a:rPr lang="ru-RU" dirty="0" err="1"/>
              <a:t>шешімін</a:t>
            </a:r>
            <a:r>
              <a:rPr lang="ru-RU" dirty="0"/>
              <a:t> </a:t>
            </a:r>
            <a:r>
              <a:rPr lang="ru-RU" dirty="0" err="1"/>
              <a:t>микробиологпен</a:t>
            </a:r>
            <a:r>
              <a:rPr lang="ru-RU" dirty="0"/>
              <a:t> </a:t>
            </a:r>
            <a:r>
              <a:rPr lang="ru-RU" dirty="0" err="1"/>
              <a:t>тығыз</a:t>
            </a:r>
            <a:r>
              <a:rPr lang="ru-RU" dirty="0"/>
              <a:t> </a:t>
            </a:r>
            <a:r>
              <a:rPr lang="ru-RU" dirty="0" err="1"/>
              <a:t>байланысқан</a:t>
            </a:r>
            <a:r>
              <a:rPr lang="ru-RU" dirty="0"/>
              <a:t> </a:t>
            </a:r>
            <a:r>
              <a:rPr lang="ru-RU" dirty="0" err="1"/>
              <a:t>генетикпен</a:t>
            </a:r>
            <a:r>
              <a:rPr lang="ru-RU" dirty="0"/>
              <a:t>, </a:t>
            </a:r>
            <a:r>
              <a:rPr lang="ru-RU" dirty="0" err="1"/>
              <a:t>сондай-ақ</a:t>
            </a:r>
            <a:r>
              <a:rPr lang="ru-RU" dirty="0"/>
              <a:t> </a:t>
            </a:r>
            <a:r>
              <a:rPr lang="ru-RU" dirty="0" err="1"/>
              <a:t>гендік</a:t>
            </a:r>
            <a:r>
              <a:rPr lang="ru-RU" dirty="0"/>
              <a:t> инженерия </a:t>
            </a:r>
            <a:r>
              <a:rPr lang="ru-RU" dirty="0" err="1"/>
              <a:t>әдісін</a:t>
            </a:r>
            <a:r>
              <a:rPr lang="ru-RU" dirty="0"/>
              <a:t> </a:t>
            </a:r>
            <a:r>
              <a:rPr lang="ru-RU" dirty="0" err="1"/>
              <a:t>меңгерген</a:t>
            </a:r>
            <a:r>
              <a:rPr lang="ru-RU" dirty="0"/>
              <a:t> </a:t>
            </a:r>
            <a:r>
              <a:rPr lang="ru-RU" dirty="0" err="1"/>
              <a:t>мамандар</a:t>
            </a:r>
            <a:r>
              <a:rPr lang="ru-RU" dirty="0"/>
              <a:t> </a:t>
            </a:r>
            <a:r>
              <a:rPr lang="ru-RU" dirty="0" err="1"/>
              <a:t>шешеді</a:t>
            </a:r>
            <a:r>
              <a:rPr lang="ru-RU" dirty="0"/>
              <a:t>. </a:t>
            </a:r>
            <a:r>
              <a:rPr lang="ru-RU" dirty="0" err="1"/>
              <a:t>Қойылған</a:t>
            </a:r>
            <a:r>
              <a:rPr lang="ru-RU" dirty="0"/>
              <a:t> </a:t>
            </a:r>
            <a:r>
              <a:rPr lang="ru-RU" dirty="0" err="1"/>
              <a:t>қасиетімен</a:t>
            </a:r>
            <a:r>
              <a:rPr lang="ru-RU" dirty="0"/>
              <a:t> </a:t>
            </a:r>
            <a:r>
              <a:rPr lang="ru-RU" dirty="0" err="1"/>
              <a:t>микроорганизмдер</a:t>
            </a:r>
            <a:r>
              <a:rPr lang="ru-RU" dirty="0"/>
              <a:t> </a:t>
            </a:r>
            <a:r>
              <a:rPr lang="ru-RU" dirty="0" err="1"/>
              <a:t>өндірісі</a:t>
            </a:r>
            <a:r>
              <a:rPr lang="ru-RU" dirty="0"/>
              <a:t> </a:t>
            </a:r>
            <a:r>
              <a:rPr lang="ru-RU" dirty="0" err="1"/>
              <a:t>үшін</a:t>
            </a:r>
            <a:r>
              <a:rPr lang="ru-RU" dirty="0"/>
              <a:t> ген </a:t>
            </a:r>
            <a:r>
              <a:rPr lang="ru-RU" dirty="0" err="1"/>
              <a:t>инженериясының</a:t>
            </a:r>
            <a:r>
              <a:rPr lang="ru-RU" dirty="0"/>
              <a:t> </a:t>
            </a:r>
            <a:r>
              <a:rPr lang="ru-RU" dirty="0" err="1"/>
              <a:t>арқасында</a:t>
            </a:r>
            <a:r>
              <a:rPr lang="ru-RU" dirty="0"/>
              <a:t> </a:t>
            </a:r>
            <a:r>
              <a:rPr lang="ru-RU" dirty="0" err="1"/>
              <a:t>құруға</a:t>
            </a:r>
            <a:r>
              <a:rPr lang="ru-RU" dirty="0"/>
              <a:t> </a:t>
            </a:r>
            <a:r>
              <a:rPr lang="ru-RU" dirty="0" err="1"/>
              <a:t>мүмкіндік</a:t>
            </a:r>
            <a:r>
              <a:rPr lang="ru-RU" dirty="0"/>
              <a:t> бар. </a:t>
            </a:r>
            <a:r>
              <a:rPr lang="ru-RU" dirty="0" err="1"/>
              <a:t>Демек</a:t>
            </a:r>
            <a:r>
              <a:rPr lang="ru-RU" dirty="0"/>
              <a:t> </a:t>
            </a:r>
            <a:r>
              <a:rPr lang="ru-RU" dirty="0" err="1"/>
              <a:t>бұл</a:t>
            </a:r>
            <a:r>
              <a:rPr lang="ru-RU" dirty="0"/>
              <a:t> </a:t>
            </a:r>
            <a:r>
              <a:rPr lang="ru-RU" dirty="0" err="1"/>
              <a:t>микроорганизмді</a:t>
            </a:r>
            <a:r>
              <a:rPr lang="ru-RU" dirty="0"/>
              <a:t> </a:t>
            </a:r>
            <a:r>
              <a:rPr lang="ru-RU" dirty="0" err="1"/>
              <a:t>қолдану</a:t>
            </a:r>
            <a:r>
              <a:rPr lang="ru-RU" dirty="0"/>
              <a:t> </a:t>
            </a:r>
            <a:r>
              <a:rPr lang="ru-RU" dirty="0" err="1"/>
              <a:t>аумағын</a:t>
            </a:r>
            <a:r>
              <a:rPr lang="ru-RU" dirty="0"/>
              <a:t> </a:t>
            </a:r>
            <a:r>
              <a:rPr lang="ru-RU" dirty="0" err="1"/>
              <a:t>кеңейтеді</a:t>
            </a:r>
            <a:r>
              <a:rPr lang="ru-RU" dirty="0"/>
              <a:t>.</a:t>
            </a:r>
          </a:p>
          <a:p>
            <a:r>
              <a:rPr lang="ru-RU" dirty="0" err="1"/>
              <a:t>Өндірістің</a:t>
            </a:r>
            <a:r>
              <a:rPr lang="ru-RU" dirty="0"/>
              <a:t> </a:t>
            </a:r>
            <a:r>
              <a:rPr lang="ru-RU" dirty="0" err="1"/>
              <a:t>маңызды</a:t>
            </a:r>
            <a:r>
              <a:rPr lang="ru-RU" dirty="0"/>
              <a:t> </a:t>
            </a:r>
            <a:r>
              <a:rPr lang="ru-RU" dirty="0" err="1"/>
              <a:t>өнімі</a:t>
            </a:r>
            <a:r>
              <a:rPr lang="ru-RU" dirty="0"/>
              <a:t> </a:t>
            </a:r>
            <a:r>
              <a:rPr lang="ru-RU" dirty="0" err="1"/>
              <a:t>өмір</a:t>
            </a:r>
            <a:r>
              <a:rPr lang="ru-RU" dirty="0"/>
              <a:t> </a:t>
            </a:r>
            <a:r>
              <a:rPr lang="ru-RU" dirty="0" err="1"/>
              <a:t>сүруге</a:t>
            </a:r>
            <a:r>
              <a:rPr lang="ru-RU" dirty="0"/>
              <a:t> </a:t>
            </a:r>
            <a:r>
              <a:rPr lang="ru-RU" dirty="0" err="1"/>
              <a:t>қабілетті</a:t>
            </a:r>
            <a:r>
              <a:rPr lang="ru-RU" dirty="0"/>
              <a:t> </a:t>
            </a:r>
            <a:r>
              <a:rPr lang="ru-RU" dirty="0" err="1"/>
              <a:t>микроорганизмді</a:t>
            </a:r>
            <a:r>
              <a:rPr lang="ru-RU" dirty="0"/>
              <a:t>, </a:t>
            </a:r>
            <a:r>
              <a:rPr lang="ru-RU" dirty="0" err="1"/>
              <a:t>оның</a:t>
            </a:r>
            <a:r>
              <a:rPr lang="ru-RU" dirty="0"/>
              <a:t> </a:t>
            </a:r>
            <a:r>
              <a:rPr lang="ru-RU" dirty="0" err="1"/>
              <a:t>табиғаты</a:t>
            </a:r>
            <a:r>
              <a:rPr lang="ru-RU" dirty="0"/>
              <a:t> </a:t>
            </a:r>
            <a:r>
              <a:rPr lang="ru-RU" dirty="0" err="1"/>
              <a:t>бойынша</a:t>
            </a:r>
            <a:r>
              <a:rPr lang="ru-RU" dirty="0"/>
              <a:t> микроб </a:t>
            </a:r>
            <a:r>
              <a:rPr lang="ru-RU" dirty="0" err="1"/>
              <a:t>жасушасы</a:t>
            </a:r>
            <a:r>
              <a:rPr lang="ru-RU" dirty="0"/>
              <a:t> </a:t>
            </a:r>
            <a:r>
              <a:rPr lang="ru-RU" dirty="0" err="1"/>
              <a:t>үшін</a:t>
            </a:r>
            <a:r>
              <a:rPr lang="ru-RU" dirty="0"/>
              <a:t> </a:t>
            </a:r>
            <a:r>
              <a:rPr lang="ru-RU" dirty="0" err="1"/>
              <a:t>негізгі</a:t>
            </a:r>
            <a:r>
              <a:rPr lang="ru-RU" dirty="0"/>
              <a:t> </a:t>
            </a:r>
            <a:r>
              <a:rPr lang="ru-RU" dirty="0" err="1"/>
              <a:t>үш</a:t>
            </a:r>
            <a:r>
              <a:rPr lang="ru-RU" dirty="0"/>
              <a:t> </a:t>
            </a:r>
            <a:r>
              <a:rPr lang="ru-RU" dirty="0" err="1"/>
              <a:t>топқа</a:t>
            </a:r>
            <a:r>
              <a:rPr lang="ru-RU" dirty="0"/>
              <a:t> </a:t>
            </a:r>
            <a:r>
              <a:rPr lang="ru-RU" dirty="0" err="1"/>
              <a:t>бөледі</a:t>
            </a:r>
            <a:r>
              <a:rPr lang="ru-RU" dirty="0"/>
              <a:t>:</a:t>
            </a:r>
          </a:p>
          <a:p>
            <a:r>
              <a:rPr lang="ru-RU" dirty="0"/>
              <a:t>1</a:t>
            </a:r>
            <a:r>
              <a:rPr lang="ru-RU" dirty="0">
                <a:solidFill>
                  <a:schemeClr val="accent2">
                    <a:lumMod val="75000"/>
                  </a:schemeClr>
                </a:solidFill>
              </a:rPr>
              <a:t>. </a:t>
            </a:r>
            <a:r>
              <a:rPr lang="ru-RU" dirty="0" err="1">
                <a:solidFill>
                  <a:schemeClr val="accent2">
                    <a:lumMod val="75000"/>
                  </a:schemeClr>
                </a:solidFill>
              </a:rPr>
              <a:t>Ірі</a:t>
            </a:r>
            <a:r>
              <a:rPr lang="ru-RU" dirty="0">
                <a:solidFill>
                  <a:schemeClr val="accent2">
                    <a:lumMod val="75000"/>
                  </a:schemeClr>
                </a:solidFill>
              </a:rPr>
              <a:t> </a:t>
            </a:r>
            <a:r>
              <a:rPr lang="ru-RU" dirty="0" err="1">
                <a:solidFill>
                  <a:schemeClr val="accent2">
                    <a:lumMod val="75000"/>
                  </a:schemeClr>
                </a:solidFill>
              </a:rPr>
              <a:t>молекулалар</a:t>
            </a:r>
            <a:r>
              <a:rPr lang="ru-RU" dirty="0">
                <a:solidFill>
                  <a:schemeClr val="accent2">
                    <a:lumMod val="75000"/>
                  </a:schemeClr>
                </a:solidFill>
              </a:rPr>
              <a:t> (</a:t>
            </a:r>
            <a:r>
              <a:rPr lang="ru-RU" dirty="0" err="1">
                <a:solidFill>
                  <a:schemeClr val="accent2">
                    <a:lumMod val="75000"/>
                  </a:schemeClr>
                </a:solidFill>
              </a:rPr>
              <a:t>ферменттер</a:t>
            </a:r>
            <a:r>
              <a:rPr lang="ru-RU" dirty="0">
                <a:solidFill>
                  <a:schemeClr val="accent2">
                    <a:lumMod val="75000"/>
                  </a:schemeClr>
                </a:solidFill>
              </a:rPr>
              <a:t>, </a:t>
            </a:r>
            <a:r>
              <a:rPr lang="ru-RU" dirty="0" err="1">
                <a:solidFill>
                  <a:schemeClr val="accent2">
                    <a:lumMod val="75000"/>
                  </a:schemeClr>
                </a:solidFill>
              </a:rPr>
              <a:t>молекулярлық</a:t>
            </a:r>
            <a:r>
              <a:rPr lang="ru-RU" dirty="0">
                <a:solidFill>
                  <a:schemeClr val="accent2">
                    <a:lumMod val="75000"/>
                  </a:schemeClr>
                </a:solidFill>
              </a:rPr>
              <a:t> </a:t>
            </a:r>
            <a:r>
              <a:rPr lang="ru-RU" dirty="0" err="1">
                <a:solidFill>
                  <a:schemeClr val="accent2">
                    <a:lumMod val="75000"/>
                  </a:schemeClr>
                </a:solidFill>
              </a:rPr>
              <a:t>массасы</a:t>
            </a:r>
            <a:r>
              <a:rPr lang="ru-RU" dirty="0">
                <a:solidFill>
                  <a:schemeClr val="accent2">
                    <a:lumMod val="75000"/>
                  </a:schemeClr>
                </a:solidFill>
              </a:rPr>
              <a:t> 10 </a:t>
            </a:r>
            <a:r>
              <a:rPr lang="ru-RU" dirty="0" err="1">
                <a:solidFill>
                  <a:schemeClr val="accent2">
                    <a:lumMod val="75000"/>
                  </a:schemeClr>
                </a:solidFill>
              </a:rPr>
              <a:t>мыңнан</a:t>
            </a:r>
            <a:r>
              <a:rPr lang="ru-RU" dirty="0">
                <a:solidFill>
                  <a:schemeClr val="accent2">
                    <a:lumMod val="75000"/>
                  </a:schemeClr>
                </a:solidFill>
              </a:rPr>
              <a:t>  </a:t>
            </a:r>
          </a:p>
          <a:p>
            <a:r>
              <a:rPr lang="ru-RU" dirty="0">
                <a:solidFill>
                  <a:schemeClr val="accent2">
                    <a:lumMod val="75000"/>
                  </a:schemeClr>
                </a:solidFill>
              </a:rPr>
              <a:t>    </a:t>
            </a:r>
            <a:r>
              <a:rPr lang="ru-RU" dirty="0" err="1">
                <a:solidFill>
                  <a:schemeClr val="accent2">
                    <a:lumMod val="75000"/>
                  </a:schemeClr>
                </a:solidFill>
              </a:rPr>
              <a:t>бірнеше</a:t>
            </a:r>
            <a:r>
              <a:rPr lang="ru-RU" dirty="0">
                <a:solidFill>
                  <a:schemeClr val="accent2">
                    <a:lumMod val="75000"/>
                  </a:schemeClr>
                </a:solidFill>
              </a:rPr>
              <a:t> </a:t>
            </a:r>
            <a:r>
              <a:rPr lang="ru-RU" dirty="0" err="1">
                <a:solidFill>
                  <a:schemeClr val="accent2">
                    <a:lumMod val="75000"/>
                  </a:schemeClr>
                </a:solidFill>
              </a:rPr>
              <a:t>миллионға</a:t>
            </a:r>
            <a:r>
              <a:rPr lang="ru-RU" dirty="0">
                <a:solidFill>
                  <a:schemeClr val="accent2">
                    <a:lumMod val="75000"/>
                  </a:schemeClr>
                </a:solidFill>
              </a:rPr>
              <a:t> </a:t>
            </a:r>
            <a:r>
              <a:rPr lang="ru-RU" dirty="0" err="1">
                <a:solidFill>
                  <a:schemeClr val="accent2">
                    <a:lumMod val="75000"/>
                  </a:schemeClr>
                </a:solidFill>
              </a:rPr>
              <a:t>дейін</a:t>
            </a:r>
            <a:r>
              <a:rPr lang="ru-RU" dirty="0">
                <a:solidFill>
                  <a:schemeClr val="accent2">
                    <a:lumMod val="75000"/>
                  </a:schemeClr>
                </a:solidFill>
              </a:rPr>
              <a:t> </a:t>
            </a:r>
            <a:r>
              <a:rPr lang="ru-RU" dirty="0" err="1">
                <a:solidFill>
                  <a:schemeClr val="accent2">
                    <a:lumMod val="75000"/>
                  </a:schemeClr>
                </a:solidFill>
              </a:rPr>
              <a:t>жеттетін</a:t>
            </a:r>
            <a:r>
              <a:rPr lang="ru-RU" dirty="0">
                <a:solidFill>
                  <a:schemeClr val="accent2">
                    <a:lumMod val="75000"/>
                  </a:schemeClr>
                </a:solidFill>
              </a:rPr>
              <a:t> </a:t>
            </a:r>
            <a:r>
              <a:rPr lang="ru-RU" dirty="0" err="1">
                <a:solidFill>
                  <a:schemeClr val="accent2">
                    <a:lumMod val="75000"/>
                  </a:schemeClr>
                </a:solidFill>
              </a:rPr>
              <a:t>полисахаридтер</a:t>
            </a:r>
            <a:r>
              <a:rPr lang="ru-RU" dirty="0">
                <a:solidFill>
                  <a:schemeClr val="accent2">
                    <a:lumMod val="75000"/>
                  </a:schemeClr>
                </a:solidFill>
              </a:rPr>
              <a:t>);</a:t>
            </a:r>
          </a:p>
          <a:p>
            <a:r>
              <a:rPr lang="ru-RU" dirty="0"/>
              <a:t>2. </a:t>
            </a:r>
            <a:r>
              <a:rPr lang="ru-RU" dirty="0" err="1">
                <a:solidFill>
                  <a:srgbClr val="C00000"/>
                </a:solidFill>
              </a:rPr>
              <a:t>Біріншілік</a:t>
            </a:r>
            <a:r>
              <a:rPr lang="ru-RU" dirty="0">
                <a:solidFill>
                  <a:srgbClr val="C00000"/>
                </a:solidFill>
              </a:rPr>
              <a:t> </a:t>
            </a:r>
            <a:r>
              <a:rPr lang="ru-RU" dirty="0" err="1">
                <a:solidFill>
                  <a:srgbClr val="C00000"/>
                </a:solidFill>
              </a:rPr>
              <a:t>метаболиттер</a:t>
            </a:r>
            <a:r>
              <a:rPr lang="ru-RU" dirty="0">
                <a:solidFill>
                  <a:srgbClr val="C00000"/>
                </a:solidFill>
              </a:rPr>
              <a:t> (</a:t>
            </a:r>
            <a:r>
              <a:rPr lang="ru-RU" dirty="0" err="1">
                <a:solidFill>
                  <a:srgbClr val="C00000"/>
                </a:solidFill>
              </a:rPr>
              <a:t>өсуге</a:t>
            </a:r>
            <a:r>
              <a:rPr lang="ru-RU" dirty="0">
                <a:solidFill>
                  <a:srgbClr val="C00000"/>
                </a:solidFill>
              </a:rPr>
              <a:t> </a:t>
            </a:r>
            <a:r>
              <a:rPr lang="ru-RU" dirty="0" err="1">
                <a:solidFill>
                  <a:srgbClr val="C00000"/>
                </a:solidFill>
              </a:rPr>
              <a:t>арналған</a:t>
            </a:r>
            <a:r>
              <a:rPr lang="ru-RU" dirty="0">
                <a:solidFill>
                  <a:srgbClr val="C00000"/>
                </a:solidFill>
              </a:rPr>
              <a:t> </a:t>
            </a:r>
            <a:r>
              <a:rPr lang="ru-RU" dirty="0" err="1">
                <a:solidFill>
                  <a:srgbClr val="C00000"/>
                </a:solidFill>
              </a:rPr>
              <a:t>қажет</a:t>
            </a:r>
            <a:r>
              <a:rPr lang="ru-RU" dirty="0">
                <a:solidFill>
                  <a:srgbClr val="C00000"/>
                </a:solidFill>
              </a:rPr>
              <a:t> </a:t>
            </a:r>
            <a:r>
              <a:rPr lang="ru-RU" dirty="0" err="1">
                <a:solidFill>
                  <a:srgbClr val="C00000"/>
                </a:solidFill>
              </a:rPr>
              <a:t>микроорганизмдер</a:t>
            </a:r>
            <a:r>
              <a:rPr lang="ru-RU" dirty="0">
                <a:solidFill>
                  <a:srgbClr val="C00000"/>
                </a:solidFill>
              </a:rPr>
              <a:t>, </a:t>
            </a:r>
          </a:p>
          <a:p>
            <a:r>
              <a:rPr lang="ru-RU" dirty="0">
                <a:solidFill>
                  <a:srgbClr val="C00000"/>
                </a:solidFill>
              </a:rPr>
              <a:t>    </a:t>
            </a:r>
            <a:r>
              <a:rPr lang="ru-RU" dirty="0" err="1">
                <a:solidFill>
                  <a:srgbClr val="C00000"/>
                </a:solidFill>
              </a:rPr>
              <a:t>қосылыстар</a:t>
            </a:r>
            <a:r>
              <a:rPr lang="ru-RU" dirty="0">
                <a:solidFill>
                  <a:srgbClr val="C00000"/>
                </a:solidFill>
              </a:rPr>
              <a:t>, </a:t>
            </a:r>
            <a:r>
              <a:rPr lang="ru-RU" dirty="0" err="1">
                <a:solidFill>
                  <a:srgbClr val="C00000"/>
                </a:solidFill>
              </a:rPr>
              <a:t>аминқышқылдары</a:t>
            </a:r>
            <a:r>
              <a:rPr lang="ru-RU" dirty="0">
                <a:solidFill>
                  <a:srgbClr val="C00000"/>
                </a:solidFill>
              </a:rPr>
              <a:t>, пурин </a:t>
            </a:r>
            <a:r>
              <a:rPr lang="ru-RU" dirty="0" err="1">
                <a:solidFill>
                  <a:srgbClr val="C00000"/>
                </a:solidFill>
              </a:rPr>
              <a:t>және</a:t>
            </a:r>
            <a:r>
              <a:rPr lang="ru-RU" dirty="0">
                <a:solidFill>
                  <a:srgbClr val="C00000"/>
                </a:solidFill>
              </a:rPr>
              <a:t> </a:t>
            </a:r>
            <a:r>
              <a:rPr lang="ru-RU" dirty="0" err="1">
                <a:solidFill>
                  <a:srgbClr val="C00000"/>
                </a:solidFill>
              </a:rPr>
              <a:t>пиримидинді</a:t>
            </a:r>
            <a:endParaRPr lang="ru-RU" dirty="0">
              <a:solidFill>
                <a:srgbClr val="C00000"/>
              </a:solidFill>
            </a:endParaRPr>
          </a:p>
          <a:p>
            <a:r>
              <a:rPr lang="ru-RU" dirty="0">
                <a:solidFill>
                  <a:srgbClr val="C00000"/>
                </a:solidFill>
              </a:rPr>
              <a:t>   </a:t>
            </a:r>
            <a:r>
              <a:rPr lang="ru-RU" dirty="0" err="1">
                <a:solidFill>
                  <a:srgbClr val="C00000"/>
                </a:solidFill>
              </a:rPr>
              <a:t>нуклеотидтер</a:t>
            </a:r>
            <a:r>
              <a:rPr lang="ru-RU" dirty="0">
                <a:solidFill>
                  <a:srgbClr val="C00000"/>
                </a:solidFill>
              </a:rPr>
              <a:t>, </a:t>
            </a:r>
            <a:r>
              <a:rPr lang="ru-RU" dirty="0" err="1">
                <a:solidFill>
                  <a:srgbClr val="C00000"/>
                </a:solidFill>
              </a:rPr>
              <a:t>витаминдер</a:t>
            </a:r>
            <a:r>
              <a:rPr lang="ru-RU" dirty="0">
                <a:solidFill>
                  <a:srgbClr val="C00000"/>
                </a:solidFill>
              </a:rPr>
              <a:t>);</a:t>
            </a:r>
          </a:p>
          <a:p>
            <a:r>
              <a:rPr lang="ru-RU" dirty="0"/>
              <a:t>3. </a:t>
            </a:r>
            <a:r>
              <a:rPr lang="ru-RU" dirty="0" err="1">
                <a:solidFill>
                  <a:srgbClr val="0070C0"/>
                </a:solidFill>
              </a:rPr>
              <a:t>Екіншілік</a:t>
            </a:r>
            <a:r>
              <a:rPr lang="ru-RU" dirty="0">
                <a:solidFill>
                  <a:srgbClr val="0070C0"/>
                </a:solidFill>
              </a:rPr>
              <a:t> </a:t>
            </a:r>
            <a:r>
              <a:rPr lang="ru-RU" dirty="0" err="1">
                <a:solidFill>
                  <a:srgbClr val="0070C0"/>
                </a:solidFill>
              </a:rPr>
              <a:t>метаболиттер</a:t>
            </a:r>
            <a:r>
              <a:rPr lang="ru-RU" dirty="0">
                <a:solidFill>
                  <a:srgbClr val="0070C0"/>
                </a:solidFill>
              </a:rPr>
              <a:t> (</a:t>
            </a:r>
            <a:r>
              <a:rPr lang="ru-RU" dirty="0" err="1">
                <a:solidFill>
                  <a:srgbClr val="0070C0"/>
                </a:solidFill>
              </a:rPr>
              <a:t>өсуге</a:t>
            </a:r>
            <a:r>
              <a:rPr lang="ru-RU" dirty="0">
                <a:solidFill>
                  <a:srgbClr val="0070C0"/>
                </a:solidFill>
              </a:rPr>
              <a:t> </a:t>
            </a:r>
            <a:r>
              <a:rPr lang="ru-RU" dirty="0" err="1">
                <a:solidFill>
                  <a:srgbClr val="0070C0"/>
                </a:solidFill>
              </a:rPr>
              <a:t>арналған</a:t>
            </a:r>
            <a:r>
              <a:rPr lang="ru-RU" dirty="0">
                <a:solidFill>
                  <a:srgbClr val="0070C0"/>
                </a:solidFill>
              </a:rPr>
              <a:t> </a:t>
            </a:r>
            <a:r>
              <a:rPr lang="ru-RU" dirty="0" err="1">
                <a:solidFill>
                  <a:srgbClr val="0070C0"/>
                </a:solidFill>
              </a:rPr>
              <a:t>қажет</a:t>
            </a:r>
            <a:r>
              <a:rPr lang="ru-RU" dirty="0">
                <a:solidFill>
                  <a:srgbClr val="0070C0"/>
                </a:solidFill>
              </a:rPr>
              <a:t> </a:t>
            </a:r>
            <a:r>
              <a:rPr lang="ru-RU" dirty="0" err="1">
                <a:solidFill>
                  <a:srgbClr val="0070C0"/>
                </a:solidFill>
              </a:rPr>
              <a:t>емес</a:t>
            </a:r>
            <a:r>
              <a:rPr lang="ru-RU" dirty="0">
                <a:solidFill>
                  <a:srgbClr val="0070C0"/>
                </a:solidFill>
              </a:rPr>
              <a:t> </a:t>
            </a:r>
            <a:r>
              <a:rPr lang="ru-RU" dirty="0" err="1">
                <a:solidFill>
                  <a:srgbClr val="0070C0"/>
                </a:solidFill>
              </a:rPr>
              <a:t>микроорганизмдер</a:t>
            </a:r>
            <a:r>
              <a:rPr lang="ru-RU" dirty="0">
                <a:solidFill>
                  <a:srgbClr val="0070C0"/>
                </a:solidFill>
              </a:rPr>
              <a:t>, </a:t>
            </a:r>
            <a:r>
              <a:rPr lang="ru-RU" dirty="0" err="1">
                <a:solidFill>
                  <a:srgbClr val="0070C0"/>
                </a:solidFill>
              </a:rPr>
              <a:t>қосылыстар</a:t>
            </a:r>
            <a:r>
              <a:rPr lang="ru-RU" dirty="0">
                <a:solidFill>
                  <a:srgbClr val="0070C0"/>
                </a:solidFill>
              </a:rPr>
              <a:t>, </a:t>
            </a:r>
            <a:r>
              <a:rPr lang="ru-RU" dirty="0" err="1">
                <a:solidFill>
                  <a:srgbClr val="0070C0"/>
                </a:solidFill>
              </a:rPr>
              <a:t>антибиотиктер</a:t>
            </a:r>
            <a:r>
              <a:rPr lang="ru-RU" dirty="0">
                <a:solidFill>
                  <a:srgbClr val="0070C0"/>
                </a:solidFill>
              </a:rPr>
              <a:t>, </a:t>
            </a:r>
            <a:r>
              <a:rPr lang="ru-RU" dirty="0" err="1">
                <a:solidFill>
                  <a:srgbClr val="0070C0"/>
                </a:solidFill>
              </a:rPr>
              <a:t>токсиндер</a:t>
            </a:r>
            <a:r>
              <a:rPr lang="ru-RU" dirty="0">
                <a:solidFill>
                  <a:srgbClr val="0070C0"/>
                </a:solidFill>
              </a:rPr>
              <a:t>, </a:t>
            </a:r>
            <a:r>
              <a:rPr lang="ru-RU" dirty="0" err="1">
                <a:solidFill>
                  <a:srgbClr val="0070C0"/>
                </a:solidFill>
              </a:rPr>
              <a:t>алкалоидтар</a:t>
            </a:r>
            <a:r>
              <a:rPr lang="ru-RU" dirty="0">
                <a:solidFill>
                  <a:srgbClr val="0070C0"/>
                </a:solidFill>
              </a:rPr>
              <a:t>, </a:t>
            </a:r>
            <a:r>
              <a:rPr lang="ru-RU" dirty="0" err="1">
                <a:solidFill>
                  <a:srgbClr val="0070C0"/>
                </a:solidFill>
              </a:rPr>
              <a:t>өсімдіктің</a:t>
            </a:r>
            <a:r>
              <a:rPr lang="ru-RU" dirty="0">
                <a:solidFill>
                  <a:srgbClr val="0070C0"/>
                </a:solidFill>
              </a:rPr>
              <a:t> </a:t>
            </a:r>
            <a:r>
              <a:rPr lang="ru-RU" dirty="0" err="1">
                <a:solidFill>
                  <a:srgbClr val="0070C0"/>
                </a:solidFill>
              </a:rPr>
              <a:t>өсу</a:t>
            </a:r>
            <a:r>
              <a:rPr lang="ru-RU" dirty="0">
                <a:solidFill>
                  <a:srgbClr val="0070C0"/>
                </a:solidFill>
              </a:rPr>
              <a:t>  факторы);</a:t>
            </a:r>
          </a:p>
          <a:p>
            <a:endParaRPr lang="ru-RU" dirty="0">
              <a:solidFill>
                <a:srgbClr val="0070C0"/>
              </a:solidFill>
            </a:endParaRPr>
          </a:p>
        </p:txBody>
      </p:sp>
    </p:spTree>
    <p:extLst>
      <p:ext uri="{BB962C8B-B14F-4D97-AF65-F5344CB8AC3E}">
        <p14:creationId xmlns:p14="http://schemas.microsoft.com/office/powerpoint/2010/main" val="2491979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0" y="692697"/>
            <a:ext cx="8229600" cy="5433467"/>
          </a:xfrm>
        </p:spPr>
        <p:txBody>
          <a:bodyPr>
            <a:normAutofit fontScale="92500" lnSpcReduction="10000"/>
          </a:bodyPr>
          <a:lstStyle/>
          <a:p>
            <a:r>
              <a:rPr lang="ru-RU" dirty="0" err="1"/>
              <a:t>Біріншілік</a:t>
            </a:r>
            <a:r>
              <a:rPr lang="ru-RU" dirty="0"/>
              <a:t> </a:t>
            </a:r>
            <a:r>
              <a:rPr lang="ru-RU" dirty="0" err="1"/>
              <a:t>және</a:t>
            </a:r>
            <a:r>
              <a:rPr lang="ru-RU" dirty="0"/>
              <a:t> </a:t>
            </a:r>
            <a:r>
              <a:rPr lang="ru-RU" dirty="0" err="1"/>
              <a:t>екіншілік</a:t>
            </a:r>
            <a:r>
              <a:rPr lang="ru-RU" dirty="0"/>
              <a:t> </a:t>
            </a:r>
            <a:r>
              <a:rPr lang="ru-RU" dirty="0" err="1"/>
              <a:t>метаболиттер</a:t>
            </a:r>
            <a:r>
              <a:rPr lang="ru-RU" dirty="0"/>
              <a:t>, микроб </a:t>
            </a:r>
            <a:r>
              <a:rPr lang="ru-RU" dirty="0" err="1"/>
              <a:t>тектес</a:t>
            </a:r>
            <a:r>
              <a:rPr lang="ru-RU" dirty="0"/>
              <a:t> </a:t>
            </a:r>
            <a:r>
              <a:rPr lang="ru-RU" dirty="0" err="1"/>
              <a:t>ферментпен</a:t>
            </a:r>
            <a:r>
              <a:rPr lang="ru-RU" dirty="0"/>
              <a:t> </a:t>
            </a:r>
            <a:r>
              <a:rPr lang="ru-RU" dirty="0" err="1"/>
              <a:t>салыстырғанда</a:t>
            </a:r>
            <a:r>
              <a:rPr lang="ru-RU" dirty="0"/>
              <a:t> </a:t>
            </a:r>
            <a:r>
              <a:rPr lang="ru-RU" dirty="0" err="1"/>
              <a:t>молекулярлық</a:t>
            </a:r>
            <a:r>
              <a:rPr lang="ru-RU" dirty="0"/>
              <a:t> </a:t>
            </a:r>
            <a:r>
              <a:rPr lang="ru-RU" dirty="0" err="1"/>
              <a:t>массасы</a:t>
            </a:r>
            <a:r>
              <a:rPr lang="ru-RU" dirty="0"/>
              <a:t> 1,5 </a:t>
            </a:r>
            <a:r>
              <a:rPr lang="ru-RU" dirty="0" err="1"/>
              <a:t>мыңнан</a:t>
            </a:r>
            <a:r>
              <a:rPr lang="ru-RU" dirty="0"/>
              <a:t> </a:t>
            </a:r>
            <a:r>
              <a:rPr lang="ru-RU" dirty="0" err="1"/>
              <a:t>төмен</a:t>
            </a:r>
            <a:r>
              <a:rPr lang="ru-RU" dirty="0"/>
              <a:t> </a:t>
            </a:r>
            <a:r>
              <a:rPr lang="ru-RU" dirty="0" err="1"/>
              <a:t>болады</a:t>
            </a:r>
            <a:r>
              <a:rPr lang="ru-RU" dirty="0"/>
              <a:t>.</a:t>
            </a:r>
          </a:p>
          <a:p>
            <a:r>
              <a:rPr lang="ru-RU" dirty="0" err="1"/>
              <a:t>Биологиялық</a:t>
            </a:r>
            <a:r>
              <a:rPr lang="ru-RU" dirty="0"/>
              <a:t> </a:t>
            </a:r>
            <a:r>
              <a:rPr lang="ru-RU" dirty="0" err="1"/>
              <a:t>активтілігін</a:t>
            </a:r>
            <a:r>
              <a:rPr lang="ru-RU" dirty="0"/>
              <a:t> </a:t>
            </a:r>
            <a:r>
              <a:rPr lang="ru-RU" dirty="0" err="1"/>
              <a:t>бұл</a:t>
            </a:r>
            <a:r>
              <a:rPr lang="ru-RU" dirty="0"/>
              <a:t> </a:t>
            </a:r>
            <a:r>
              <a:rPr lang="ru-RU" dirty="0" err="1"/>
              <a:t>заттар</a:t>
            </a:r>
            <a:r>
              <a:rPr lang="ru-RU" dirty="0"/>
              <a:t> </a:t>
            </a:r>
            <a:r>
              <a:rPr lang="ru-RU" dirty="0" err="1"/>
              <a:t>әр</a:t>
            </a:r>
            <a:r>
              <a:rPr lang="ru-RU" dirty="0"/>
              <a:t> </a:t>
            </a:r>
            <a:r>
              <a:rPr lang="ru-RU" dirty="0" err="1"/>
              <a:t>түрлі</a:t>
            </a:r>
            <a:r>
              <a:rPr lang="ru-RU" dirty="0"/>
              <a:t> </a:t>
            </a:r>
            <a:r>
              <a:rPr lang="ru-RU" dirty="0" err="1"/>
              <a:t>көрсетеді</a:t>
            </a:r>
            <a:r>
              <a:rPr lang="ru-RU" dirty="0"/>
              <a:t>: </a:t>
            </a:r>
            <a:r>
              <a:rPr lang="ru-RU" dirty="0" err="1"/>
              <a:t>адам</a:t>
            </a:r>
            <a:r>
              <a:rPr lang="ru-RU" dirty="0"/>
              <a:t> </a:t>
            </a:r>
            <a:r>
              <a:rPr lang="ru-RU" dirty="0" err="1"/>
              <a:t>және</a:t>
            </a:r>
            <a:r>
              <a:rPr lang="ru-RU" dirty="0"/>
              <a:t> </a:t>
            </a:r>
            <a:r>
              <a:rPr lang="ru-RU" dirty="0" err="1"/>
              <a:t>жануарлардың</a:t>
            </a:r>
            <a:r>
              <a:rPr lang="ru-RU" dirty="0"/>
              <a:t> </a:t>
            </a:r>
            <a:r>
              <a:rPr lang="ru-RU" dirty="0" err="1"/>
              <a:t>қажеттілігін</a:t>
            </a:r>
            <a:r>
              <a:rPr lang="ru-RU" dirty="0"/>
              <a:t> </a:t>
            </a:r>
            <a:r>
              <a:rPr lang="ru-RU" dirty="0" err="1"/>
              <a:t>қанағаттандырады</a:t>
            </a:r>
            <a:r>
              <a:rPr lang="ru-RU" dirty="0"/>
              <a:t>, </a:t>
            </a:r>
            <a:r>
              <a:rPr lang="ru-RU" dirty="0" err="1"/>
              <a:t>микроорганизмдермен</a:t>
            </a:r>
            <a:r>
              <a:rPr lang="ru-RU" dirty="0"/>
              <a:t> </a:t>
            </a:r>
            <a:r>
              <a:rPr lang="ru-RU" dirty="0" err="1"/>
              <a:t>байланысқа</a:t>
            </a:r>
            <a:r>
              <a:rPr lang="ru-RU" dirty="0"/>
              <a:t> </a:t>
            </a:r>
            <a:r>
              <a:rPr lang="ru-RU" dirty="0" err="1"/>
              <a:t>түседі</a:t>
            </a:r>
            <a:r>
              <a:rPr lang="ru-RU" dirty="0"/>
              <a:t>, </a:t>
            </a:r>
            <a:r>
              <a:rPr lang="ru-RU" dirty="0" err="1"/>
              <a:t>әр</a:t>
            </a:r>
            <a:r>
              <a:rPr lang="ru-RU" dirty="0"/>
              <a:t> </a:t>
            </a:r>
            <a:r>
              <a:rPr lang="ru-RU" dirty="0" err="1"/>
              <a:t>түрлі</a:t>
            </a:r>
            <a:r>
              <a:rPr lang="ru-RU" dirty="0"/>
              <a:t> </a:t>
            </a:r>
            <a:r>
              <a:rPr lang="ru-RU" dirty="0" err="1"/>
              <a:t>органикалық</a:t>
            </a:r>
            <a:r>
              <a:rPr lang="ru-RU" dirty="0"/>
              <a:t> </a:t>
            </a:r>
            <a:r>
              <a:rPr lang="ru-RU" dirty="0" err="1"/>
              <a:t>субстраттардың</a:t>
            </a:r>
            <a:r>
              <a:rPr lang="ru-RU" dirty="0"/>
              <a:t> </a:t>
            </a:r>
            <a:r>
              <a:rPr lang="ru-RU" dirty="0" err="1"/>
              <a:t>ыдырауына</a:t>
            </a:r>
            <a:r>
              <a:rPr lang="ru-RU" dirty="0"/>
              <a:t> </a:t>
            </a:r>
            <a:r>
              <a:rPr lang="ru-RU" dirty="0" err="1"/>
              <a:t>қатысады</a:t>
            </a:r>
            <a:r>
              <a:rPr lang="ru-RU" dirty="0"/>
              <a:t>. </a:t>
            </a:r>
            <a:r>
              <a:rPr lang="ru-RU" dirty="0" err="1"/>
              <a:t>Сонымен</a:t>
            </a:r>
            <a:r>
              <a:rPr lang="ru-RU" dirty="0"/>
              <a:t> </a:t>
            </a:r>
            <a:r>
              <a:rPr lang="ru-RU" dirty="0" err="1"/>
              <a:t>қатар</a:t>
            </a:r>
            <a:r>
              <a:rPr lang="ru-RU" dirty="0"/>
              <a:t> </a:t>
            </a:r>
            <a:r>
              <a:rPr lang="ru-RU" dirty="0" err="1"/>
              <a:t>кейбір</a:t>
            </a:r>
            <a:r>
              <a:rPr lang="ru-RU" dirty="0"/>
              <a:t> амин </a:t>
            </a:r>
            <a:r>
              <a:rPr lang="ru-RU" dirty="0" err="1"/>
              <a:t>қышқылдары</a:t>
            </a:r>
            <a:r>
              <a:rPr lang="ru-RU" dirty="0"/>
              <a:t> </a:t>
            </a:r>
            <a:r>
              <a:rPr lang="ru-RU" dirty="0" err="1"/>
              <a:t>химиялық</a:t>
            </a:r>
            <a:r>
              <a:rPr lang="ru-RU" dirty="0"/>
              <a:t> синтез </a:t>
            </a:r>
            <a:r>
              <a:rPr lang="ru-RU" dirty="0" err="1"/>
              <a:t>негізінде</a:t>
            </a:r>
            <a:r>
              <a:rPr lang="ru-RU" dirty="0"/>
              <a:t> </a:t>
            </a:r>
            <a:r>
              <a:rPr lang="ru-RU" dirty="0" err="1"/>
              <a:t>әрмен</a:t>
            </a:r>
            <a:r>
              <a:rPr lang="ru-RU" dirty="0"/>
              <a:t>  </a:t>
            </a:r>
            <a:r>
              <a:rPr lang="ru-RU" dirty="0" err="1"/>
              <a:t>қарай</a:t>
            </a:r>
            <a:r>
              <a:rPr lang="ru-RU" dirty="0"/>
              <a:t>  </a:t>
            </a:r>
            <a:r>
              <a:rPr lang="ru-RU" dirty="0" err="1"/>
              <a:t>өзгеріске</a:t>
            </a:r>
            <a:r>
              <a:rPr lang="ru-RU" dirty="0"/>
              <a:t> </a:t>
            </a:r>
            <a:r>
              <a:rPr lang="ru-RU" dirty="0" err="1"/>
              <a:t>ұшыруға</a:t>
            </a:r>
            <a:r>
              <a:rPr lang="ru-RU" dirty="0"/>
              <a:t>  </a:t>
            </a:r>
            <a:r>
              <a:rPr lang="ru-RU" dirty="0" err="1"/>
              <a:t>шикізат</a:t>
            </a:r>
            <a:r>
              <a:rPr lang="ru-RU" dirty="0"/>
              <a:t> </a:t>
            </a:r>
            <a:r>
              <a:rPr lang="ru-RU" dirty="0" err="1"/>
              <a:t>ретінде</a:t>
            </a:r>
            <a:r>
              <a:rPr lang="ru-RU" dirty="0"/>
              <a:t> </a:t>
            </a:r>
            <a:r>
              <a:rPr lang="ru-RU" dirty="0" err="1"/>
              <a:t>қолданылады</a:t>
            </a:r>
            <a:r>
              <a:rPr lang="ru-RU" dirty="0"/>
              <a:t>.</a:t>
            </a:r>
          </a:p>
          <a:p>
            <a:r>
              <a:rPr lang="ru-RU" dirty="0" err="1"/>
              <a:t>Микробты</a:t>
            </a:r>
            <a:r>
              <a:rPr lang="ru-RU" dirty="0"/>
              <a:t> синтез </a:t>
            </a:r>
            <a:r>
              <a:rPr lang="ru-RU" dirty="0" err="1"/>
              <a:t>өнімдері</a:t>
            </a:r>
            <a:r>
              <a:rPr lang="ru-RU" dirty="0"/>
              <a:t> </a:t>
            </a:r>
            <a:r>
              <a:rPr lang="ru-RU" dirty="0" err="1"/>
              <a:t>өндірістік</a:t>
            </a:r>
            <a:r>
              <a:rPr lang="ru-RU" dirty="0"/>
              <a:t> </a:t>
            </a:r>
            <a:r>
              <a:rPr lang="ru-RU" dirty="0" err="1"/>
              <a:t>кәсіпорынның</a:t>
            </a:r>
            <a:r>
              <a:rPr lang="ru-RU" dirty="0"/>
              <a:t> </a:t>
            </a:r>
            <a:r>
              <a:rPr lang="ru-RU" dirty="0" err="1"/>
              <a:t>рентабельды</a:t>
            </a:r>
            <a:r>
              <a:rPr lang="ru-RU" dirty="0"/>
              <a:t> </a:t>
            </a:r>
            <a:r>
              <a:rPr lang="ru-RU" dirty="0" err="1"/>
              <a:t>аумағы</a:t>
            </a:r>
            <a:r>
              <a:rPr lang="ru-RU" dirty="0"/>
              <a:t> болу </a:t>
            </a:r>
            <a:r>
              <a:rPr lang="ru-RU" dirty="0" err="1"/>
              <a:t>үшін</a:t>
            </a:r>
            <a:r>
              <a:rPr lang="ru-RU" dirty="0"/>
              <a:t> </a:t>
            </a:r>
            <a:r>
              <a:rPr lang="ru-RU" dirty="0" err="1"/>
              <a:t>қоректік</a:t>
            </a:r>
            <a:r>
              <a:rPr lang="ru-RU" dirty="0"/>
              <a:t> </a:t>
            </a:r>
            <a:r>
              <a:rPr lang="ru-RU" dirty="0" err="1"/>
              <a:t>ортада</a:t>
            </a:r>
            <a:r>
              <a:rPr lang="ru-RU" dirty="0"/>
              <a:t> </a:t>
            </a:r>
            <a:r>
              <a:rPr lang="ru-RU" dirty="0" err="1"/>
              <a:t>микробтық</a:t>
            </a:r>
            <a:r>
              <a:rPr lang="ru-RU" dirty="0"/>
              <a:t> клетка </a:t>
            </a:r>
            <a:r>
              <a:rPr lang="ru-RU" dirty="0" err="1"/>
              <a:t>түрінде</a:t>
            </a:r>
            <a:r>
              <a:rPr lang="ru-RU" dirty="0"/>
              <a:t> </a:t>
            </a:r>
            <a:r>
              <a:rPr lang="ru-RU" dirty="0" err="1"/>
              <a:t>бөлінуі</a:t>
            </a:r>
            <a:r>
              <a:rPr lang="ru-RU" dirty="0"/>
              <a:t> </a:t>
            </a:r>
            <a:r>
              <a:rPr lang="ru-RU" dirty="0" err="1"/>
              <a:t>керек</a:t>
            </a:r>
            <a:r>
              <a:rPr lang="ru-RU" dirty="0"/>
              <a:t> </a:t>
            </a:r>
            <a:r>
              <a:rPr lang="ru-RU" dirty="0" err="1"/>
              <a:t>және</a:t>
            </a:r>
            <a:r>
              <a:rPr lang="ru-RU" dirty="0"/>
              <a:t> </a:t>
            </a:r>
            <a:r>
              <a:rPr lang="ru-RU" dirty="0" err="1"/>
              <a:t>микроорганизмдердің</a:t>
            </a:r>
            <a:r>
              <a:rPr lang="ru-RU" dirty="0"/>
              <a:t> </a:t>
            </a:r>
            <a:r>
              <a:rPr lang="ru-RU" dirty="0" err="1"/>
              <a:t>культивирленуіне</a:t>
            </a:r>
            <a:r>
              <a:rPr lang="ru-RU" dirty="0"/>
              <a:t> </a:t>
            </a:r>
            <a:r>
              <a:rPr lang="ru-RU" dirty="0" err="1"/>
              <a:t>қажет</a:t>
            </a:r>
            <a:r>
              <a:rPr lang="ru-RU" dirty="0"/>
              <a:t> </a:t>
            </a:r>
            <a:r>
              <a:rPr lang="ru-RU" dirty="0" err="1"/>
              <a:t>шикізат</a:t>
            </a:r>
            <a:r>
              <a:rPr lang="ru-RU" dirty="0"/>
              <a:t> </a:t>
            </a:r>
            <a:r>
              <a:rPr lang="ru-RU" dirty="0" err="1"/>
              <a:t>және</a:t>
            </a:r>
            <a:r>
              <a:rPr lang="ru-RU" dirty="0"/>
              <a:t> </a:t>
            </a:r>
            <a:r>
              <a:rPr lang="ru-RU" dirty="0" err="1"/>
              <a:t>энергетикалық</a:t>
            </a:r>
            <a:r>
              <a:rPr lang="ru-RU" dirty="0"/>
              <a:t> </a:t>
            </a:r>
            <a:r>
              <a:rPr lang="ru-RU" dirty="0" err="1"/>
              <a:t>шығыны</a:t>
            </a:r>
            <a:r>
              <a:rPr lang="ru-RU" dirty="0"/>
              <a:t> </a:t>
            </a:r>
            <a:r>
              <a:rPr lang="ru-RU" dirty="0" err="1"/>
              <a:t>ақталатын</a:t>
            </a:r>
            <a:r>
              <a:rPr lang="ru-RU" dirty="0"/>
              <a:t> </a:t>
            </a:r>
            <a:r>
              <a:rPr lang="ru-RU" dirty="0" err="1"/>
              <a:t>мөлшерде</a:t>
            </a:r>
            <a:r>
              <a:rPr lang="ru-RU" dirty="0"/>
              <a:t> </a:t>
            </a:r>
            <a:r>
              <a:rPr lang="ru-RU" dirty="0" err="1"/>
              <a:t>қоректік</a:t>
            </a:r>
            <a:r>
              <a:rPr lang="ru-RU" dirty="0"/>
              <a:t> </a:t>
            </a:r>
            <a:r>
              <a:rPr lang="ru-RU" dirty="0" err="1"/>
              <a:t>ортада</a:t>
            </a:r>
            <a:r>
              <a:rPr lang="ru-RU" dirty="0"/>
              <a:t>  </a:t>
            </a:r>
            <a:r>
              <a:rPr lang="ru-RU" dirty="0" err="1"/>
              <a:t>жиналуы</a:t>
            </a:r>
            <a:r>
              <a:rPr lang="ru-RU" dirty="0"/>
              <a:t> </a:t>
            </a:r>
            <a:r>
              <a:rPr lang="ru-RU" dirty="0" err="1"/>
              <a:t>керек</a:t>
            </a:r>
            <a:r>
              <a:rPr lang="ru-RU" dirty="0"/>
              <a:t>, </a:t>
            </a:r>
            <a:r>
              <a:rPr lang="ru-RU" dirty="0" err="1"/>
              <a:t>сонымен</a:t>
            </a:r>
            <a:r>
              <a:rPr lang="ru-RU" dirty="0"/>
              <a:t> </a:t>
            </a:r>
            <a:r>
              <a:rPr lang="ru-RU" dirty="0" err="1"/>
              <a:t>қатар</a:t>
            </a:r>
            <a:r>
              <a:rPr lang="ru-RU" dirty="0"/>
              <a:t> </a:t>
            </a:r>
            <a:r>
              <a:rPr lang="ru-RU" dirty="0" err="1"/>
              <a:t>әрмен</a:t>
            </a:r>
            <a:r>
              <a:rPr lang="ru-RU" dirty="0"/>
              <a:t> </a:t>
            </a:r>
            <a:r>
              <a:rPr lang="ru-RU" dirty="0" err="1"/>
              <a:t>қарай</a:t>
            </a:r>
            <a:r>
              <a:rPr lang="ru-RU" dirty="0"/>
              <a:t> </a:t>
            </a:r>
            <a:r>
              <a:rPr lang="ru-RU" dirty="0" err="1"/>
              <a:t>қолдануға</a:t>
            </a:r>
            <a:r>
              <a:rPr lang="ru-RU" dirty="0"/>
              <a:t> </a:t>
            </a:r>
            <a:r>
              <a:rPr lang="ru-RU" dirty="0" err="1"/>
              <a:t>арналған</a:t>
            </a:r>
            <a:r>
              <a:rPr lang="ru-RU" dirty="0"/>
              <a:t> </a:t>
            </a:r>
            <a:r>
              <a:rPr lang="ru-RU" dirty="0" err="1"/>
              <a:t>қажетті</a:t>
            </a:r>
            <a:r>
              <a:rPr lang="ru-RU" dirty="0"/>
              <a:t> </a:t>
            </a:r>
            <a:r>
              <a:rPr lang="ru-RU" dirty="0" err="1"/>
              <a:t>өнімді</a:t>
            </a:r>
            <a:r>
              <a:rPr lang="ru-RU" dirty="0"/>
              <a:t> </a:t>
            </a:r>
            <a:r>
              <a:rPr lang="ru-RU" dirty="0" err="1"/>
              <a:t>бөліп</a:t>
            </a:r>
            <a:r>
              <a:rPr lang="ru-RU" dirty="0"/>
              <a:t> </a:t>
            </a:r>
            <a:r>
              <a:rPr lang="ru-RU" dirty="0" err="1"/>
              <a:t>алады</a:t>
            </a:r>
            <a:r>
              <a:rPr lang="ru-RU" dirty="0"/>
              <a:t>. </a:t>
            </a:r>
            <a:r>
              <a:rPr lang="ru-RU" dirty="0" err="1"/>
              <a:t>Көптеген</a:t>
            </a:r>
            <a:r>
              <a:rPr lang="ru-RU" dirty="0"/>
              <a:t> </a:t>
            </a:r>
            <a:r>
              <a:rPr lang="ru-RU" dirty="0" err="1"/>
              <a:t>жағдайларда</a:t>
            </a:r>
            <a:r>
              <a:rPr lang="ru-RU" dirty="0"/>
              <a:t> </a:t>
            </a:r>
            <a:r>
              <a:rPr lang="ru-RU" dirty="0" err="1"/>
              <a:t>сол</a:t>
            </a:r>
            <a:r>
              <a:rPr lang="ru-RU" dirty="0"/>
              <a:t> </a:t>
            </a:r>
            <a:r>
              <a:rPr lang="ru-RU" dirty="0" err="1"/>
              <a:t>немесе</a:t>
            </a:r>
            <a:r>
              <a:rPr lang="ru-RU" dirty="0"/>
              <a:t> </a:t>
            </a:r>
            <a:r>
              <a:rPr lang="ru-RU" dirty="0" err="1"/>
              <a:t>басқа</a:t>
            </a:r>
            <a:r>
              <a:rPr lang="ru-RU" dirty="0"/>
              <a:t> </a:t>
            </a:r>
            <a:r>
              <a:rPr lang="ru-RU" dirty="0" err="1"/>
              <a:t>өнімді</a:t>
            </a:r>
            <a:r>
              <a:rPr lang="ru-RU" dirty="0"/>
              <a:t> </a:t>
            </a:r>
            <a:r>
              <a:rPr lang="ru-RU" dirty="0" err="1"/>
              <a:t>микробиологиялық</a:t>
            </a:r>
            <a:r>
              <a:rPr lang="ru-RU" dirty="0"/>
              <a:t> </a:t>
            </a:r>
            <a:r>
              <a:rPr lang="ru-RU" dirty="0" err="1"/>
              <a:t>әдіспен</a:t>
            </a:r>
            <a:r>
              <a:rPr lang="ru-RU" dirty="0"/>
              <a:t> </a:t>
            </a:r>
            <a:r>
              <a:rPr lang="ru-RU" dirty="0" err="1"/>
              <a:t>алуды</a:t>
            </a:r>
            <a:r>
              <a:rPr lang="ru-RU" dirty="0"/>
              <a:t> </a:t>
            </a:r>
            <a:r>
              <a:rPr lang="ru-RU" dirty="0" err="1"/>
              <a:t>таңдау</a:t>
            </a:r>
            <a:r>
              <a:rPr lang="ru-RU" dirty="0"/>
              <a:t> </a:t>
            </a:r>
            <a:r>
              <a:rPr lang="ru-RU" dirty="0" err="1"/>
              <a:t>барысында</a:t>
            </a:r>
            <a:r>
              <a:rPr lang="ru-RU" dirty="0"/>
              <a:t> </a:t>
            </a:r>
            <a:r>
              <a:rPr lang="ru-RU" dirty="0" err="1"/>
              <a:t>басқа</a:t>
            </a:r>
            <a:r>
              <a:rPr lang="ru-RU" dirty="0"/>
              <a:t> </a:t>
            </a:r>
            <a:r>
              <a:rPr lang="ru-RU" dirty="0" err="1"/>
              <a:t>әдіспен</a:t>
            </a:r>
            <a:r>
              <a:rPr lang="ru-RU" dirty="0"/>
              <a:t> </a:t>
            </a:r>
            <a:r>
              <a:rPr lang="ru-RU" dirty="0" err="1"/>
              <a:t>алу</a:t>
            </a:r>
            <a:r>
              <a:rPr lang="ru-RU" dirty="0"/>
              <a:t> </a:t>
            </a:r>
            <a:r>
              <a:rPr lang="ru-RU" dirty="0" err="1"/>
              <a:t>шектелген</a:t>
            </a:r>
            <a:r>
              <a:rPr lang="ru-RU" dirty="0"/>
              <a:t>, </a:t>
            </a:r>
            <a:r>
              <a:rPr lang="ru-RU" dirty="0" err="1"/>
              <a:t>ең</a:t>
            </a:r>
            <a:r>
              <a:rPr lang="ru-RU" dirty="0"/>
              <a:t> </a:t>
            </a:r>
            <a:r>
              <a:rPr lang="ru-RU" dirty="0" err="1"/>
              <a:t>біріншісі</a:t>
            </a:r>
            <a:r>
              <a:rPr lang="ru-RU" dirty="0"/>
              <a:t> – </a:t>
            </a:r>
            <a:r>
              <a:rPr lang="ru-RU" dirty="0" err="1"/>
              <a:t>химиялық</a:t>
            </a:r>
            <a:r>
              <a:rPr lang="ru-RU" dirty="0"/>
              <a:t> </a:t>
            </a:r>
            <a:r>
              <a:rPr lang="ru-RU" dirty="0" err="1"/>
              <a:t>синтездеу</a:t>
            </a:r>
            <a:r>
              <a:rPr lang="ru-RU" dirty="0"/>
              <a:t> </a:t>
            </a:r>
            <a:r>
              <a:rPr lang="ru-RU" dirty="0" err="1"/>
              <a:t>жолымен</a:t>
            </a:r>
            <a:r>
              <a:rPr lang="ru-RU" dirty="0"/>
              <a:t> </a:t>
            </a:r>
            <a:r>
              <a:rPr lang="ru-RU" dirty="0" err="1"/>
              <a:t>алу</a:t>
            </a:r>
            <a:r>
              <a:rPr lang="ru-RU" dirty="0"/>
              <a:t>. </a:t>
            </a:r>
            <a:r>
              <a:rPr lang="ru-RU" dirty="0" err="1"/>
              <a:t>Көптеген</a:t>
            </a:r>
            <a:r>
              <a:rPr lang="ru-RU" dirty="0"/>
              <a:t> </a:t>
            </a:r>
            <a:r>
              <a:rPr lang="ru-RU" dirty="0" err="1"/>
              <a:t>антибиотиктер</a:t>
            </a:r>
            <a:r>
              <a:rPr lang="ru-RU" dirty="0"/>
              <a:t>, </a:t>
            </a:r>
            <a:r>
              <a:rPr lang="ru-RU" dirty="0" err="1"/>
              <a:t>ферменттер</a:t>
            </a:r>
            <a:r>
              <a:rPr lang="ru-RU" dirty="0"/>
              <a:t>, </a:t>
            </a:r>
            <a:r>
              <a:rPr lang="ru-RU" dirty="0" err="1"/>
              <a:t>биологиялық</a:t>
            </a:r>
            <a:r>
              <a:rPr lang="ru-RU" dirty="0"/>
              <a:t> </a:t>
            </a:r>
            <a:r>
              <a:rPr lang="ru-RU" dirty="0" err="1"/>
              <a:t>активтік</a:t>
            </a:r>
            <a:r>
              <a:rPr lang="ru-RU" dirty="0"/>
              <a:t> </a:t>
            </a:r>
            <a:r>
              <a:rPr lang="ru-RU" dirty="0" err="1"/>
              <a:t>заттар</a:t>
            </a:r>
            <a:r>
              <a:rPr lang="ru-RU" dirty="0"/>
              <a:t>, </a:t>
            </a:r>
            <a:r>
              <a:rPr lang="ru-RU" dirty="0" err="1"/>
              <a:t>пуриндік</a:t>
            </a:r>
            <a:r>
              <a:rPr lang="ru-RU" dirty="0"/>
              <a:t> </a:t>
            </a:r>
            <a:r>
              <a:rPr lang="ru-RU" dirty="0" err="1"/>
              <a:t>нуклеотидтер</a:t>
            </a:r>
            <a:r>
              <a:rPr lang="ru-RU" dirty="0"/>
              <a:t>, </a:t>
            </a:r>
            <a:r>
              <a:rPr lang="ru-RU" dirty="0" err="1"/>
              <a:t>токсиндер</a:t>
            </a:r>
            <a:r>
              <a:rPr lang="ru-RU" dirty="0"/>
              <a:t>, </a:t>
            </a:r>
            <a:r>
              <a:rPr lang="ru-RU" dirty="0" err="1"/>
              <a:t>өсімдіктердің</a:t>
            </a:r>
            <a:r>
              <a:rPr lang="ru-RU" dirty="0"/>
              <a:t> </a:t>
            </a:r>
            <a:r>
              <a:rPr lang="ru-RU" dirty="0" err="1"/>
              <a:t>өсу</a:t>
            </a:r>
            <a:r>
              <a:rPr lang="ru-RU" dirty="0"/>
              <a:t> </a:t>
            </a:r>
            <a:r>
              <a:rPr lang="ru-RU" dirty="0" err="1"/>
              <a:t>факторларын</a:t>
            </a:r>
            <a:r>
              <a:rPr lang="ru-RU" dirty="0"/>
              <a:t> </a:t>
            </a:r>
            <a:r>
              <a:rPr lang="ru-RU" dirty="0" err="1"/>
              <a:t>қазіргі</a:t>
            </a:r>
            <a:r>
              <a:rPr lang="ru-RU" dirty="0"/>
              <a:t> </a:t>
            </a:r>
            <a:r>
              <a:rPr lang="ru-RU" dirty="0" err="1"/>
              <a:t>уақытта</a:t>
            </a:r>
            <a:r>
              <a:rPr lang="ru-RU" dirty="0"/>
              <a:t> </a:t>
            </a:r>
            <a:r>
              <a:rPr lang="ru-RU" dirty="0" err="1"/>
              <a:t>көп</a:t>
            </a:r>
            <a:r>
              <a:rPr lang="ru-RU" dirty="0"/>
              <a:t> </a:t>
            </a:r>
            <a:r>
              <a:rPr lang="ru-RU" dirty="0" err="1"/>
              <a:t>сатылы</a:t>
            </a:r>
            <a:r>
              <a:rPr lang="ru-RU" dirty="0"/>
              <a:t> </a:t>
            </a:r>
            <a:r>
              <a:rPr lang="ru-RU" dirty="0" err="1"/>
              <a:t>химиялық</a:t>
            </a:r>
            <a:r>
              <a:rPr lang="ru-RU" dirty="0"/>
              <a:t> синтез </a:t>
            </a:r>
            <a:r>
              <a:rPr lang="ru-RU" dirty="0" err="1"/>
              <a:t>немесе</a:t>
            </a:r>
            <a:r>
              <a:rPr lang="ru-RU" dirty="0"/>
              <a:t> 1-2 </a:t>
            </a:r>
            <a:r>
              <a:rPr lang="ru-RU" dirty="0" err="1"/>
              <a:t>сатылы</a:t>
            </a:r>
            <a:r>
              <a:rPr lang="ru-RU" dirty="0"/>
              <a:t> </a:t>
            </a:r>
            <a:r>
              <a:rPr lang="ru-RU" dirty="0" err="1"/>
              <a:t>ферментативті</a:t>
            </a:r>
            <a:r>
              <a:rPr lang="ru-RU" dirty="0"/>
              <a:t> синтез </a:t>
            </a:r>
            <a:r>
              <a:rPr lang="ru-RU" dirty="0" err="1"/>
              <a:t>және</a:t>
            </a:r>
            <a:r>
              <a:rPr lang="ru-RU" dirty="0"/>
              <a:t> </a:t>
            </a:r>
            <a:r>
              <a:rPr lang="ru-RU" dirty="0" err="1"/>
              <a:t>күрделі</a:t>
            </a:r>
            <a:r>
              <a:rPr lang="ru-RU" dirty="0"/>
              <a:t> </a:t>
            </a:r>
            <a:r>
              <a:rPr lang="ru-RU" dirty="0" err="1"/>
              <a:t>және</a:t>
            </a:r>
            <a:r>
              <a:rPr lang="ru-RU" dirty="0"/>
              <a:t> </a:t>
            </a:r>
            <a:r>
              <a:rPr lang="ru-RU" dirty="0" err="1"/>
              <a:t>табылуы</a:t>
            </a:r>
            <a:r>
              <a:rPr lang="ru-RU" dirty="0"/>
              <a:t> </a:t>
            </a:r>
            <a:r>
              <a:rPr lang="ru-RU" dirty="0" err="1"/>
              <a:t>қиын</a:t>
            </a:r>
            <a:r>
              <a:rPr lang="ru-RU" dirty="0"/>
              <a:t> </a:t>
            </a:r>
            <a:r>
              <a:rPr lang="ru-RU" dirty="0" err="1"/>
              <a:t>шикізаттарға</a:t>
            </a:r>
            <a:r>
              <a:rPr lang="ru-RU" dirty="0"/>
              <a:t> </a:t>
            </a:r>
            <a:r>
              <a:rPr lang="ru-RU" dirty="0" err="1"/>
              <a:t>негізделген</a:t>
            </a:r>
            <a:r>
              <a:rPr lang="ru-RU" dirty="0"/>
              <a:t> </a:t>
            </a:r>
            <a:r>
              <a:rPr lang="ru-RU" dirty="0" err="1"/>
              <a:t>күрделі</a:t>
            </a:r>
            <a:r>
              <a:rPr lang="ru-RU" dirty="0"/>
              <a:t> </a:t>
            </a:r>
            <a:r>
              <a:rPr lang="ru-RU" dirty="0" err="1"/>
              <a:t>процестерге</a:t>
            </a:r>
            <a:r>
              <a:rPr lang="ru-RU" dirty="0"/>
              <a:t> </a:t>
            </a:r>
            <a:r>
              <a:rPr lang="ru-RU" dirty="0" err="1"/>
              <a:t>қарағанда</a:t>
            </a:r>
            <a:r>
              <a:rPr lang="ru-RU" dirty="0"/>
              <a:t>, </a:t>
            </a:r>
            <a:r>
              <a:rPr lang="ru-RU" dirty="0" err="1"/>
              <a:t>микроорганизмдерді</a:t>
            </a:r>
            <a:r>
              <a:rPr lang="ru-RU" dirty="0"/>
              <a:t> </a:t>
            </a:r>
            <a:r>
              <a:rPr lang="ru-RU" dirty="0" err="1"/>
              <a:t>алуда</a:t>
            </a:r>
            <a:r>
              <a:rPr lang="ru-RU" dirty="0"/>
              <a:t> </a:t>
            </a:r>
            <a:r>
              <a:rPr lang="ru-RU" dirty="0" err="1"/>
              <a:t>оңай</a:t>
            </a:r>
            <a:r>
              <a:rPr lang="ru-RU" dirty="0"/>
              <a:t> </a:t>
            </a:r>
            <a:r>
              <a:rPr lang="ru-RU" dirty="0" err="1"/>
              <a:t>табылатын</a:t>
            </a:r>
            <a:r>
              <a:rPr lang="ru-RU" dirty="0"/>
              <a:t> </a:t>
            </a:r>
            <a:r>
              <a:rPr lang="ru-RU" dirty="0" err="1"/>
              <a:t>және</a:t>
            </a:r>
            <a:r>
              <a:rPr lang="ru-RU" dirty="0"/>
              <a:t> </a:t>
            </a:r>
            <a:r>
              <a:rPr lang="ru-RU" dirty="0" err="1"/>
              <a:t>арзан</a:t>
            </a:r>
            <a:r>
              <a:rPr lang="ru-RU" dirty="0"/>
              <a:t> </a:t>
            </a:r>
            <a:r>
              <a:rPr lang="ru-RU" dirty="0" err="1"/>
              <a:t>штикізаттан</a:t>
            </a:r>
            <a:r>
              <a:rPr lang="ru-RU" dirty="0"/>
              <a:t> </a:t>
            </a:r>
            <a:r>
              <a:rPr lang="ru-RU" dirty="0" err="1"/>
              <a:t>алған</a:t>
            </a:r>
            <a:r>
              <a:rPr lang="ru-RU" dirty="0"/>
              <a:t> </a:t>
            </a:r>
            <a:r>
              <a:rPr lang="ru-RU" dirty="0" err="1"/>
              <a:t>жөн</a:t>
            </a:r>
            <a:r>
              <a:rPr lang="ru-RU" dirty="0"/>
              <a:t>.</a:t>
            </a:r>
          </a:p>
          <a:p>
            <a:endParaRPr lang="ru-RU" dirty="0"/>
          </a:p>
        </p:txBody>
      </p:sp>
    </p:spTree>
    <p:extLst>
      <p:ext uri="{BB962C8B-B14F-4D97-AF65-F5344CB8AC3E}">
        <p14:creationId xmlns:p14="http://schemas.microsoft.com/office/powerpoint/2010/main" val="162338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Объект 2"/>
          <p:cNvSpPr>
            <a:spLocks noGrp="1"/>
          </p:cNvSpPr>
          <p:nvPr>
            <p:ph idx="1"/>
          </p:nvPr>
        </p:nvSpPr>
        <p:spPr>
          <a:xfrm>
            <a:off x="677334" y="2160589"/>
            <a:ext cx="8596668" cy="3880773"/>
          </a:xfrm>
        </p:spPr>
        <p:txBody>
          <a:bodyPr>
            <a:normAutofit/>
          </a:bodyPr>
          <a:lstStyle/>
          <a:p>
            <a:r>
              <a:rPr lang="ru-RU" dirty="0" err="1"/>
              <a:t>Микробиологиялық</a:t>
            </a:r>
            <a:r>
              <a:rPr lang="ru-RU" dirty="0"/>
              <a:t>  </a:t>
            </a:r>
            <a:r>
              <a:rPr lang="ru-RU" dirty="0" err="1"/>
              <a:t>өнеркəсіптің</a:t>
            </a:r>
            <a:r>
              <a:rPr lang="ru-RU" dirty="0"/>
              <a:t>  </a:t>
            </a:r>
            <a:r>
              <a:rPr lang="ru-RU" dirty="0" err="1"/>
              <a:t>негізгі</a:t>
            </a:r>
            <a:r>
              <a:rPr lang="ru-RU" dirty="0"/>
              <a:t>  </a:t>
            </a:r>
            <a:r>
              <a:rPr lang="ru-RU" dirty="0" err="1"/>
              <a:t>технологиялық</a:t>
            </a:r>
            <a:r>
              <a:rPr lang="ru-RU" dirty="0"/>
              <a:t>  </a:t>
            </a:r>
            <a:r>
              <a:rPr lang="ru-RU" dirty="0" err="1"/>
              <a:t>сатысы</a:t>
            </a:r>
            <a:r>
              <a:rPr lang="ru-RU" dirty="0"/>
              <a:t>  </a:t>
            </a:r>
            <a:r>
              <a:rPr lang="ru-RU" dirty="0" err="1"/>
              <a:t>микроорганизмдерді</a:t>
            </a:r>
            <a:r>
              <a:rPr lang="ru-RU" dirty="0"/>
              <a:t> </a:t>
            </a:r>
            <a:r>
              <a:rPr lang="ru-RU" dirty="0" err="1"/>
              <a:t>дақылдау</a:t>
            </a:r>
            <a:r>
              <a:rPr lang="ru-RU" dirty="0"/>
              <a:t> </a:t>
            </a:r>
            <a:r>
              <a:rPr lang="ru-RU" dirty="0" err="1"/>
              <a:t>болып</a:t>
            </a:r>
            <a:r>
              <a:rPr lang="ru-RU" dirty="0"/>
              <a:t> </a:t>
            </a:r>
            <a:r>
              <a:rPr lang="ru-RU" dirty="0" err="1"/>
              <a:t>табылатын</a:t>
            </a:r>
            <a:r>
              <a:rPr lang="ru-RU" dirty="0"/>
              <a:t> </a:t>
            </a:r>
            <a:r>
              <a:rPr lang="ru-RU" dirty="0" err="1"/>
              <a:t>өндіріс</a:t>
            </a:r>
            <a:r>
              <a:rPr lang="ru-RU" dirty="0"/>
              <a:t>.</a:t>
            </a:r>
          </a:p>
          <a:p>
            <a:r>
              <a:rPr lang="ru-RU" dirty="0" err="1"/>
              <a:t>Микробиологиялық</a:t>
            </a:r>
            <a:r>
              <a:rPr lang="ru-RU" dirty="0"/>
              <a:t> </a:t>
            </a:r>
            <a:r>
              <a:rPr lang="ru-RU" dirty="0" err="1"/>
              <a:t>өнеркəсіпті</a:t>
            </a:r>
            <a:r>
              <a:rPr lang="ru-RU" dirty="0"/>
              <a:t> </a:t>
            </a:r>
            <a:r>
              <a:rPr lang="ru-RU" dirty="0" err="1"/>
              <a:t>технологиялық</a:t>
            </a:r>
            <a:r>
              <a:rPr lang="ru-RU" dirty="0"/>
              <a:t> </a:t>
            </a:r>
            <a:r>
              <a:rPr lang="ru-RU" dirty="0" err="1"/>
              <a:t>белгілері</a:t>
            </a:r>
            <a:r>
              <a:rPr lang="ru-RU" dirty="0"/>
              <a:t> </a:t>
            </a:r>
            <a:r>
              <a:rPr lang="ru-RU" dirty="0" err="1"/>
              <a:t>бойынша</a:t>
            </a:r>
            <a:r>
              <a:rPr lang="ru-RU" dirty="0"/>
              <a:t> </a:t>
            </a:r>
            <a:r>
              <a:rPr lang="ru-RU" dirty="0" err="1"/>
              <a:t>екі</a:t>
            </a:r>
            <a:r>
              <a:rPr lang="ru-RU" dirty="0"/>
              <a:t> </a:t>
            </a:r>
            <a:r>
              <a:rPr lang="ru-RU" dirty="0" err="1"/>
              <a:t>топқа</a:t>
            </a:r>
            <a:r>
              <a:rPr lang="ru-RU" dirty="0"/>
              <a:t> </a:t>
            </a:r>
            <a:r>
              <a:rPr lang="ru-RU" dirty="0" err="1"/>
              <a:t>бөледі</a:t>
            </a:r>
            <a:r>
              <a:rPr lang="ru-RU" dirty="0"/>
              <a:t>:</a:t>
            </a:r>
          </a:p>
          <a:p>
            <a:r>
              <a:rPr lang="ru-RU" dirty="0"/>
              <a:t>1) </a:t>
            </a:r>
            <a:r>
              <a:rPr lang="ru-RU" dirty="0" err="1"/>
              <a:t>көп</a:t>
            </a:r>
            <a:r>
              <a:rPr lang="ru-RU" dirty="0"/>
              <a:t> </a:t>
            </a:r>
            <a:r>
              <a:rPr lang="ru-RU" dirty="0" err="1"/>
              <a:t>тоннажды</a:t>
            </a:r>
            <a:r>
              <a:rPr lang="ru-RU" dirty="0"/>
              <a:t> </a:t>
            </a:r>
            <a:r>
              <a:rPr lang="ru-RU" dirty="0" err="1"/>
              <a:t>өндіріс</a:t>
            </a:r>
            <a:endParaRPr lang="ru-RU" dirty="0"/>
          </a:p>
          <a:p>
            <a:r>
              <a:rPr lang="ru-RU" dirty="0"/>
              <a:t>2) аз </a:t>
            </a:r>
            <a:r>
              <a:rPr lang="ru-RU" dirty="0" err="1"/>
              <a:t>тоннажды</a:t>
            </a:r>
            <a:r>
              <a:rPr lang="ru-RU" dirty="0"/>
              <a:t> </a:t>
            </a:r>
            <a:r>
              <a:rPr lang="ru-RU" dirty="0" err="1"/>
              <a:t>өндіріс</a:t>
            </a:r>
            <a:endParaRPr lang="ru-RU" dirty="0"/>
          </a:p>
          <a:p>
            <a:endParaRPr lang="ru-RU" dirty="0"/>
          </a:p>
          <a:p>
            <a:endParaRPr lang="ru-RU" dirty="0"/>
          </a:p>
        </p:txBody>
      </p:sp>
    </p:spTree>
    <p:extLst>
      <p:ext uri="{BB962C8B-B14F-4D97-AF65-F5344CB8AC3E}">
        <p14:creationId xmlns:p14="http://schemas.microsoft.com/office/powerpoint/2010/main" val="93134119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err="1"/>
              <a:t>Бірақта</a:t>
            </a:r>
            <a:r>
              <a:rPr lang="ru-RU" dirty="0"/>
              <a:t> </a:t>
            </a:r>
            <a:r>
              <a:rPr lang="ru-RU" dirty="0" err="1"/>
              <a:t>талапқа</a:t>
            </a:r>
            <a:r>
              <a:rPr lang="ru-RU" dirty="0"/>
              <a:t> </a:t>
            </a:r>
            <a:r>
              <a:rPr lang="ru-RU" dirty="0" err="1"/>
              <a:t>сәйкес</a:t>
            </a:r>
            <a:r>
              <a:rPr lang="ru-RU" dirty="0"/>
              <a:t> </a:t>
            </a:r>
            <a:r>
              <a:rPr lang="ru-RU" dirty="0" err="1"/>
              <a:t>микроорганизмдердің</a:t>
            </a:r>
            <a:r>
              <a:rPr lang="ru-RU" dirty="0"/>
              <a:t> </a:t>
            </a:r>
            <a:r>
              <a:rPr lang="ru-RU" dirty="0" err="1"/>
              <a:t>табиғи</a:t>
            </a:r>
            <a:r>
              <a:rPr lang="ru-RU" dirty="0"/>
              <a:t> </a:t>
            </a:r>
            <a:r>
              <a:rPr lang="ru-RU" dirty="0" err="1"/>
              <a:t>штамдары</a:t>
            </a:r>
            <a:r>
              <a:rPr lang="ru-RU" dirty="0"/>
              <a:t>, </a:t>
            </a:r>
            <a:r>
              <a:rPr lang="ru-RU" dirty="0" err="1"/>
              <a:t>қоректік</a:t>
            </a:r>
            <a:r>
              <a:rPr lang="ru-RU" dirty="0"/>
              <a:t> </a:t>
            </a:r>
            <a:r>
              <a:rPr lang="ru-RU" dirty="0" err="1"/>
              <a:t>ортада</a:t>
            </a:r>
            <a:r>
              <a:rPr lang="ru-RU" dirty="0"/>
              <a:t> </a:t>
            </a:r>
            <a:r>
              <a:rPr lang="ru-RU" dirty="0" err="1"/>
              <a:t>бөлінуге</a:t>
            </a:r>
            <a:r>
              <a:rPr lang="ru-RU" dirty="0"/>
              <a:t> </a:t>
            </a:r>
            <a:r>
              <a:rPr lang="ru-RU" dirty="0" err="1"/>
              <a:t>және</a:t>
            </a:r>
            <a:r>
              <a:rPr lang="ru-RU" dirty="0"/>
              <a:t> </a:t>
            </a:r>
            <a:r>
              <a:rPr lang="ru-RU" dirty="0" err="1"/>
              <a:t>жиналуға</a:t>
            </a:r>
            <a:r>
              <a:rPr lang="ru-RU" dirty="0"/>
              <a:t> </a:t>
            </a:r>
            <a:r>
              <a:rPr lang="ru-RU" dirty="0" err="1"/>
              <a:t>қабілетсіз</a:t>
            </a:r>
            <a:r>
              <a:rPr lang="ru-RU" dirty="0"/>
              <a:t>, </a:t>
            </a:r>
            <a:r>
              <a:rPr lang="ru-RU" dirty="0" err="1"/>
              <a:t>яғни</a:t>
            </a:r>
            <a:r>
              <a:rPr lang="ru-RU" dirty="0"/>
              <a:t> </a:t>
            </a:r>
            <a:r>
              <a:rPr lang="ru-RU" dirty="0" err="1"/>
              <a:t>оның</a:t>
            </a:r>
            <a:r>
              <a:rPr lang="ru-RU" dirty="0"/>
              <a:t> </a:t>
            </a:r>
            <a:r>
              <a:rPr lang="ru-RU" dirty="0" err="1"/>
              <a:t>бағасы</a:t>
            </a:r>
            <a:r>
              <a:rPr lang="ru-RU" dirty="0"/>
              <a:t> </a:t>
            </a:r>
            <a:r>
              <a:rPr lang="ru-RU" dirty="0" err="1"/>
              <a:t>төмен</a:t>
            </a:r>
            <a:r>
              <a:rPr lang="ru-RU" dirty="0"/>
              <a:t> </a:t>
            </a:r>
            <a:r>
              <a:rPr lang="ru-RU" dirty="0" err="1"/>
              <a:t>және</a:t>
            </a:r>
            <a:r>
              <a:rPr lang="ru-RU" dirty="0"/>
              <a:t> </a:t>
            </a:r>
            <a:r>
              <a:rPr lang="ru-RU" dirty="0" err="1"/>
              <a:t>халық</a:t>
            </a:r>
            <a:r>
              <a:rPr lang="ru-RU" dirty="0"/>
              <a:t> </a:t>
            </a:r>
            <a:r>
              <a:rPr lang="ru-RU" dirty="0" err="1"/>
              <a:t>шаруашылығы</a:t>
            </a:r>
            <a:r>
              <a:rPr lang="ru-RU" dirty="0"/>
              <a:t> мен </a:t>
            </a:r>
            <a:r>
              <a:rPr lang="ru-RU" dirty="0" err="1"/>
              <a:t>медицинаға</a:t>
            </a:r>
            <a:r>
              <a:rPr lang="ru-RU" dirty="0"/>
              <a:t> </a:t>
            </a:r>
            <a:r>
              <a:rPr lang="ru-RU" dirty="0" err="1"/>
              <a:t>қажет</a:t>
            </a:r>
            <a:r>
              <a:rPr lang="ru-RU" dirty="0"/>
              <a:t> </a:t>
            </a:r>
            <a:r>
              <a:rPr lang="ru-RU" dirty="0" err="1"/>
              <a:t>өндіріс</a:t>
            </a:r>
            <a:r>
              <a:rPr lang="ru-RU" dirty="0"/>
              <a:t> </a:t>
            </a:r>
            <a:r>
              <a:rPr lang="ru-RU" dirty="0" err="1"/>
              <a:t>көлемін</a:t>
            </a:r>
            <a:r>
              <a:rPr lang="ru-RU" dirty="0"/>
              <a:t> </a:t>
            </a:r>
            <a:r>
              <a:rPr lang="ru-RU" dirty="0" err="1"/>
              <a:t>қамтамасыз</a:t>
            </a:r>
            <a:r>
              <a:rPr lang="ru-RU" dirty="0"/>
              <a:t> </a:t>
            </a:r>
            <a:r>
              <a:rPr lang="ru-RU" dirty="0" err="1"/>
              <a:t>ете</a:t>
            </a:r>
            <a:r>
              <a:rPr lang="ru-RU" dirty="0"/>
              <a:t> </a:t>
            </a:r>
            <a:r>
              <a:rPr lang="ru-RU" dirty="0" err="1"/>
              <a:t>алатын</a:t>
            </a:r>
            <a:r>
              <a:rPr lang="ru-RU" dirty="0"/>
              <a:t> </a:t>
            </a:r>
            <a:r>
              <a:rPr lang="ru-RU" dirty="0" err="1"/>
              <a:t>қажетті</a:t>
            </a:r>
            <a:r>
              <a:rPr lang="ru-RU" dirty="0"/>
              <a:t> </a:t>
            </a:r>
            <a:r>
              <a:rPr lang="ru-RU" dirty="0" err="1"/>
              <a:t>өнім</a:t>
            </a:r>
            <a:r>
              <a:rPr lang="ru-RU" dirty="0"/>
              <a:t> </a:t>
            </a:r>
            <a:r>
              <a:rPr lang="ru-RU" dirty="0" err="1"/>
              <a:t>мөлшерін</a:t>
            </a:r>
            <a:r>
              <a:rPr lang="ru-RU" dirty="0"/>
              <a:t> </a:t>
            </a:r>
            <a:r>
              <a:rPr lang="ru-RU" dirty="0" err="1"/>
              <a:t>продуцирлей</a:t>
            </a:r>
            <a:r>
              <a:rPr lang="ru-RU" dirty="0"/>
              <a:t> </a:t>
            </a:r>
            <a:r>
              <a:rPr lang="ru-RU" dirty="0" err="1"/>
              <a:t>алмайды</a:t>
            </a:r>
            <a:r>
              <a:rPr lang="ru-RU" dirty="0"/>
              <a:t>. </a:t>
            </a:r>
            <a:r>
              <a:rPr lang="ru-RU" dirty="0" err="1"/>
              <a:t>Кейбір</a:t>
            </a:r>
            <a:r>
              <a:rPr lang="ru-RU" dirty="0"/>
              <a:t> </a:t>
            </a:r>
            <a:r>
              <a:rPr lang="ru-RU" dirty="0" err="1"/>
              <a:t>микроорганизмдер</a:t>
            </a:r>
            <a:r>
              <a:rPr lang="ru-RU" dirty="0"/>
              <a:t> </a:t>
            </a:r>
            <a:r>
              <a:rPr lang="ru-RU" dirty="0" err="1"/>
              <a:t>топтарының</a:t>
            </a:r>
            <a:r>
              <a:rPr lang="ru-RU" dirty="0"/>
              <a:t> </a:t>
            </a:r>
            <a:r>
              <a:rPr lang="ru-RU" dirty="0" err="1"/>
              <a:t>табиғи</a:t>
            </a:r>
            <a:r>
              <a:rPr lang="ru-RU" dirty="0"/>
              <a:t> </a:t>
            </a:r>
            <a:r>
              <a:rPr lang="ru-RU" dirty="0" err="1"/>
              <a:t>штамдары</a:t>
            </a:r>
            <a:r>
              <a:rPr lang="ru-RU" dirty="0"/>
              <a:t> (</a:t>
            </a:r>
            <a:r>
              <a:rPr lang="ru-RU" dirty="0" err="1"/>
              <a:t>жетілмеген</a:t>
            </a:r>
            <a:r>
              <a:rPr lang="ru-RU" dirty="0"/>
              <a:t> </a:t>
            </a:r>
            <a:r>
              <a:rPr lang="ru-RU" dirty="0" err="1"/>
              <a:t>саңырауқұлақтар</a:t>
            </a:r>
            <a:r>
              <a:rPr lang="ru-RU" dirty="0"/>
              <a:t>, </a:t>
            </a:r>
            <a:r>
              <a:rPr lang="ru-RU" dirty="0" err="1"/>
              <a:t>актиномицеттер</a:t>
            </a:r>
            <a:r>
              <a:rPr lang="ru-RU" dirty="0"/>
              <a:t>, </a:t>
            </a:r>
            <a:r>
              <a:rPr lang="ru-RU" dirty="0" err="1"/>
              <a:t>бациллалар</a:t>
            </a:r>
            <a:r>
              <a:rPr lang="ru-RU" dirty="0"/>
              <a:t>) </a:t>
            </a:r>
            <a:r>
              <a:rPr lang="ru-RU" dirty="0" err="1"/>
              <a:t>қоршаған</a:t>
            </a:r>
            <a:r>
              <a:rPr lang="ru-RU" dirty="0"/>
              <a:t> </a:t>
            </a:r>
            <a:r>
              <a:rPr lang="ru-RU" dirty="0" err="1"/>
              <a:t>ортаға</a:t>
            </a:r>
            <a:r>
              <a:rPr lang="ru-RU" dirty="0"/>
              <a:t> </a:t>
            </a:r>
            <a:r>
              <a:rPr lang="ru-RU" dirty="0" err="1"/>
              <a:t>антибиотиктердің</a:t>
            </a:r>
            <a:r>
              <a:rPr lang="ru-RU" dirty="0"/>
              <a:t> </a:t>
            </a:r>
            <a:r>
              <a:rPr lang="ru-RU" dirty="0" err="1"/>
              <a:t>токсиндердің</a:t>
            </a:r>
            <a:r>
              <a:rPr lang="ru-RU" dirty="0"/>
              <a:t> </a:t>
            </a:r>
            <a:r>
              <a:rPr lang="ru-RU" dirty="0" err="1"/>
              <a:t>немесе</a:t>
            </a:r>
            <a:r>
              <a:rPr lang="ru-RU" dirty="0"/>
              <a:t> </a:t>
            </a:r>
            <a:r>
              <a:rPr lang="ru-RU" dirty="0" err="1"/>
              <a:t>гидролитикалық</a:t>
            </a:r>
            <a:r>
              <a:rPr lang="ru-RU" dirty="0"/>
              <a:t> </a:t>
            </a:r>
            <a:r>
              <a:rPr lang="ru-RU" dirty="0" err="1"/>
              <a:t>ферменттердің</a:t>
            </a:r>
            <a:r>
              <a:rPr lang="ru-RU" dirty="0"/>
              <a:t> </a:t>
            </a:r>
            <a:r>
              <a:rPr lang="ru-RU" dirty="0" err="1"/>
              <a:t>азырақ</a:t>
            </a:r>
            <a:r>
              <a:rPr lang="ru-RU" dirty="0"/>
              <a:t> </a:t>
            </a:r>
            <a:r>
              <a:rPr lang="ru-RU" dirty="0" err="1"/>
              <a:t>мөлшерін</a:t>
            </a:r>
            <a:r>
              <a:rPr lang="ru-RU" dirty="0"/>
              <a:t> </a:t>
            </a:r>
            <a:r>
              <a:rPr lang="ru-RU" dirty="0" err="1"/>
              <a:t>бөлуге</a:t>
            </a:r>
            <a:r>
              <a:rPr lang="ru-RU" dirty="0"/>
              <a:t> </a:t>
            </a:r>
            <a:r>
              <a:rPr lang="ru-RU" dirty="0" err="1"/>
              <a:t>қабілетті</a:t>
            </a:r>
            <a:r>
              <a:rPr lang="ru-RU" dirty="0"/>
              <a:t>. </a:t>
            </a:r>
            <a:r>
              <a:rPr lang="ru-RU" dirty="0" err="1"/>
              <a:t>Біріншілік</a:t>
            </a:r>
            <a:r>
              <a:rPr lang="ru-RU" dirty="0"/>
              <a:t> </a:t>
            </a:r>
            <a:r>
              <a:rPr lang="ru-RU" dirty="0" err="1"/>
              <a:t>метаболиттер</a:t>
            </a:r>
            <a:r>
              <a:rPr lang="ru-RU" dirty="0"/>
              <a:t> </a:t>
            </a:r>
            <a:r>
              <a:rPr lang="ru-RU" dirty="0" err="1"/>
              <a:t>микроорганизмдер</a:t>
            </a:r>
            <a:r>
              <a:rPr lang="ru-RU" dirty="0"/>
              <a:t> </a:t>
            </a:r>
            <a:r>
              <a:rPr lang="ru-RU" dirty="0" err="1"/>
              <a:t>сияқты</a:t>
            </a:r>
            <a:r>
              <a:rPr lang="ru-RU" dirty="0"/>
              <a:t> мол </a:t>
            </a:r>
            <a:r>
              <a:rPr lang="ru-RU" dirty="0" err="1"/>
              <a:t>мөлшерде</a:t>
            </a:r>
            <a:r>
              <a:rPr lang="ru-RU" dirty="0"/>
              <a:t> </a:t>
            </a:r>
            <a:r>
              <a:rPr lang="ru-RU" dirty="0" err="1"/>
              <a:t>бөлінбейді</a:t>
            </a:r>
            <a:r>
              <a:rPr lang="ru-RU" dirty="0"/>
              <a:t>. Осы </a:t>
            </a:r>
            <a:r>
              <a:rPr lang="ru-RU" dirty="0" err="1"/>
              <a:t>ережеден</a:t>
            </a:r>
            <a:r>
              <a:rPr lang="ru-RU" dirty="0"/>
              <a:t> </a:t>
            </a:r>
            <a:r>
              <a:rPr lang="ru-RU" dirty="0" err="1"/>
              <a:t>басқа</a:t>
            </a:r>
            <a:r>
              <a:rPr lang="ru-RU" dirty="0"/>
              <a:t>, </a:t>
            </a:r>
            <a:r>
              <a:rPr lang="ru-RU" dirty="0" err="1"/>
              <a:t>глутамин</a:t>
            </a:r>
            <a:r>
              <a:rPr lang="ru-RU" dirty="0"/>
              <a:t> </a:t>
            </a:r>
            <a:r>
              <a:rPr lang="ru-RU" dirty="0" err="1"/>
              <a:t>қышқылын</a:t>
            </a:r>
            <a:r>
              <a:rPr lang="ru-RU" dirty="0"/>
              <a:t> </a:t>
            </a:r>
            <a:r>
              <a:rPr lang="ru-RU" dirty="0" err="1"/>
              <a:t>табиғи</a:t>
            </a:r>
            <a:r>
              <a:rPr lang="ru-RU" dirty="0"/>
              <a:t> </a:t>
            </a:r>
            <a:r>
              <a:rPr lang="ru-RU" dirty="0" err="1"/>
              <a:t>штаммнан</a:t>
            </a:r>
            <a:r>
              <a:rPr lang="ru-RU" dirty="0"/>
              <a:t> </a:t>
            </a:r>
            <a:r>
              <a:rPr lang="ru-RU" dirty="0" err="1"/>
              <a:t>бөліп</a:t>
            </a:r>
            <a:r>
              <a:rPr lang="ru-RU" dirty="0"/>
              <a:t> </a:t>
            </a:r>
            <a:r>
              <a:rPr lang="ru-RU" dirty="0" err="1"/>
              <a:t>алу</a:t>
            </a:r>
            <a:r>
              <a:rPr lang="ru-RU" dirty="0"/>
              <a:t> (</a:t>
            </a:r>
            <a:r>
              <a:rPr lang="ru-RU" dirty="0" err="1"/>
              <a:t>глутамин</a:t>
            </a:r>
            <a:r>
              <a:rPr lang="ru-RU" dirty="0"/>
              <a:t> – </a:t>
            </a:r>
            <a:r>
              <a:rPr lang="ru-RU" dirty="0" err="1"/>
              <a:t>продуцирлеуші</a:t>
            </a:r>
            <a:r>
              <a:rPr lang="ru-RU" dirty="0"/>
              <a:t> </a:t>
            </a:r>
            <a:r>
              <a:rPr lang="ru-RU" dirty="0" err="1"/>
              <a:t>коринебактериялар</a:t>
            </a:r>
            <a:r>
              <a:rPr lang="ru-RU" dirty="0"/>
              <a:t> </a:t>
            </a:r>
            <a:r>
              <a:rPr lang="ru-RU" dirty="0" err="1"/>
              <a:t>деп</a:t>
            </a:r>
            <a:r>
              <a:rPr lang="ru-RU" dirty="0"/>
              <a:t> </a:t>
            </a:r>
            <a:r>
              <a:rPr lang="ru-RU" dirty="0" err="1"/>
              <a:t>аталатын</a:t>
            </a:r>
            <a:r>
              <a:rPr lang="ru-RU" dirty="0"/>
              <a:t>) – </a:t>
            </a:r>
            <a:r>
              <a:rPr lang="ru-RU" dirty="0" err="1"/>
              <a:t>басқа</a:t>
            </a:r>
            <a:r>
              <a:rPr lang="ru-RU" dirty="0"/>
              <a:t> </a:t>
            </a:r>
            <a:r>
              <a:rPr lang="ru-RU" dirty="0" err="1"/>
              <a:t>өнім</a:t>
            </a:r>
            <a:r>
              <a:rPr lang="ru-RU" dirty="0"/>
              <a:t> амин </a:t>
            </a:r>
            <a:r>
              <a:rPr lang="ru-RU" dirty="0" err="1"/>
              <a:t>қышқылдарында</a:t>
            </a:r>
            <a:r>
              <a:rPr lang="ru-RU" dirty="0"/>
              <a:t>  </a:t>
            </a:r>
            <a:r>
              <a:rPr lang="ru-RU" dirty="0" err="1"/>
              <a:t>таралмайды</a:t>
            </a:r>
            <a:r>
              <a:rPr lang="ru-RU" dirty="0"/>
              <a:t>.</a:t>
            </a:r>
          </a:p>
        </p:txBody>
      </p:sp>
    </p:spTree>
    <p:extLst>
      <p:ext uri="{BB962C8B-B14F-4D97-AF65-F5344CB8AC3E}">
        <p14:creationId xmlns:p14="http://schemas.microsoft.com/office/powerpoint/2010/main" val="2819606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0" y="1268761"/>
            <a:ext cx="8229600" cy="4857403"/>
          </a:xfrm>
        </p:spPr>
        <p:txBody>
          <a:bodyPr>
            <a:normAutofit/>
          </a:bodyPr>
          <a:lstStyle/>
          <a:p>
            <a:r>
              <a:rPr lang="ru-RU" dirty="0"/>
              <a:t>Селекционер осы </a:t>
            </a:r>
            <a:r>
              <a:rPr lang="ru-RU" dirty="0" err="1"/>
              <a:t>мақсатта</a:t>
            </a:r>
            <a:r>
              <a:rPr lang="ru-RU" dirty="0"/>
              <a:t> – </a:t>
            </a:r>
            <a:r>
              <a:rPr lang="ru-RU" dirty="0" err="1"/>
              <a:t>микроорганизмдердің</a:t>
            </a:r>
            <a:r>
              <a:rPr lang="ru-RU" dirty="0"/>
              <a:t> </a:t>
            </a:r>
            <a:r>
              <a:rPr lang="ru-RU" dirty="0" err="1"/>
              <a:t>табиғи</a:t>
            </a:r>
            <a:r>
              <a:rPr lang="ru-RU" dirty="0"/>
              <a:t> </a:t>
            </a:r>
            <a:r>
              <a:rPr lang="ru-RU" dirty="0" err="1"/>
              <a:t>қабілетін</a:t>
            </a:r>
            <a:r>
              <a:rPr lang="ru-RU" dirty="0"/>
              <a:t> </a:t>
            </a:r>
            <a:r>
              <a:rPr lang="ru-RU" dirty="0" err="1"/>
              <a:t>күшейтіп</a:t>
            </a:r>
            <a:r>
              <a:rPr lang="ru-RU" dirty="0"/>
              <a:t> </a:t>
            </a:r>
            <a:r>
              <a:rPr lang="ru-RU" dirty="0" err="1"/>
              <a:t>қана</a:t>
            </a:r>
            <a:r>
              <a:rPr lang="ru-RU" dirty="0"/>
              <a:t> </a:t>
            </a:r>
            <a:r>
              <a:rPr lang="ru-RU" dirty="0" err="1"/>
              <a:t>қоймай</a:t>
            </a:r>
            <a:r>
              <a:rPr lang="ru-RU" dirty="0"/>
              <a:t> , </a:t>
            </a:r>
            <a:r>
              <a:rPr lang="ru-RU" dirty="0" err="1"/>
              <a:t>белгілі</a:t>
            </a:r>
            <a:r>
              <a:rPr lang="ru-RU" dirty="0"/>
              <a:t> </a:t>
            </a:r>
            <a:r>
              <a:rPr lang="ru-RU" dirty="0" err="1"/>
              <a:t>затты</a:t>
            </a:r>
            <a:r>
              <a:rPr lang="ru-RU" dirty="0"/>
              <a:t> </a:t>
            </a:r>
            <a:r>
              <a:rPr lang="ru-RU" dirty="0" err="1"/>
              <a:t>продуцирлейді</a:t>
            </a:r>
            <a:r>
              <a:rPr lang="ru-RU" dirty="0"/>
              <a:t> (антибиотик, фермент </a:t>
            </a:r>
            <a:r>
              <a:rPr lang="ru-RU" dirty="0" err="1"/>
              <a:t>т.б</a:t>
            </a:r>
            <a:r>
              <a:rPr lang="ru-RU" dirty="0"/>
              <a:t>.) </a:t>
            </a:r>
            <a:r>
              <a:rPr lang="ru-RU" dirty="0" err="1"/>
              <a:t>бірақ</a:t>
            </a:r>
            <a:r>
              <a:rPr lang="ru-RU" dirty="0"/>
              <a:t> </a:t>
            </a:r>
            <a:r>
              <a:rPr lang="ru-RU" dirty="0" err="1"/>
              <a:t>көп</a:t>
            </a:r>
            <a:r>
              <a:rPr lang="ru-RU" dirty="0"/>
              <a:t> </a:t>
            </a:r>
            <a:r>
              <a:rPr lang="ru-RU" dirty="0" err="1"/>
              <a:t>жағдайларда</a:t>
            </a:r>
            <a:r>
              <a:rPr lang="ru-RU" dirty="0"/>
              <a:t> </a:t>
            </a:r>
            <a:r>
              <a:rPr lang="ru-RU" dirty="0" err="1"/>
              <a:t>және</a:t>
            </a:r>
            <a:r>
              <a:rPr lang="ru-RU" dirty="0"/>
              <a:t> </a:t>
            </a:r>
            <a:r>
              <a:rPr lang="ru-RU" dirty="0" err="1"/>
              <a:t>продуцентті</a:t>
            </a:r>
            <a:r>
              <a:rPr lang="ru-RU" dirty="0"/>
              <a:t> </a:t>
            </a:r>
            <a:r>
              <a:rPr lang="ru-RU" dirty="0" err="1"/>
              <a:t>құруда</a:t>
            </a:r>
            <a:r>
              <a:rPr lang="ru-RU" dirty="0"/>
              <a:t> «</a:t>
            </a:r>
            <a:r>
              <a:rPr lang="ru-RU" dirty="0" err="1"/>
              <a:t>жаңадан</a:t>
            </a:r>
            <a:r>
              <a:rPr lang="ru-RU" dirty="0"/>
              <a:t>» </a:t>
            </a:r>
            <a:r>
              <a:rPr lang="ru-RU" dirty="0" err="1"/>
              <a:t>жабайы</a:t>
            </a:r>
            <a:r>
              <a:rPr lang="ru-RU" dirty="0"/>
              <a:t> </a:t>
            </a:r>
            <a:r>
              <a:rPr lang="ru-RU" dirty="0" err="1"/>
              <a:t>типті</a:t>
            </a:r>
            <a:r>
              <a:rPr lang="ru-RU" dirty="0"/>
              <a:t> </a:t>
            </a:r>
            <a:r>
              <a:rPr lang="ru-RU" dirty="0" err="1"/>
              <a:t>штамнан</a:t>
            </a:r>
            <a:r>
              <a:rPr lang="ru-RU" dirty="0"/>
              <a:t>(</a:t>
            </a:r>
            <a:r>
              <a:rPr lang="ru-RU" dirty="0" err="1"/>
              <a:t>мысалы,аминқышқылы</a:t>
            </a:r>
            <a:r>
              <a:rPr lang="ru-RU" dirty="0"/>
              <a:t>) </a:t>
            </a:r>
            <a:r>
              <a:rPr lang="ru-RU" dirty="0" err="1"/>
              <a:t>затты</a:t>
            </a:r>
            <a:r>
              <a:rPr lang="ru-RU" dirty="0"/>
              <a:t> </a:t>
            </a:r>
            <a:r>
              <a:rPr lang="ru-RU" dirty="0" err="1"/>
              <a:t>синтездеуге</a:t>
            </a:r>
            <a:r>
              <a:rPr lang="ru-RU" dirty="0"/>
              <a:t> </a:t>
            </a:r>
            <a:r>
              <a:rPr lang="ru-RU" dirty="0" err="1"/>
              <a:t>қабілетті</a:t>
            </a:r>
            <a:r>
              <a:rPr lang="ru-RU" dirty="0"/>
              <a:t>. </a:t>
            </a:r>
            <a:r>
              <a:rPr lang="ru-RU" dirty="0" err="1"/>
              <a:t>Микроорганизмнің</a:t>
            </a:r>
            <a:r>
              <a:rPr lang="ru-RU" dirty="0"/>
              <a:t> </a:t>
            </a:r>
            <a:r>
              <a:rPr lang="ru-RU" dirty="0" err="1"/>
              <a:t>сол</a:t>
            </a:r>
            <a:r>
              <a:rPr lang="ru-RU" dirty="0"/>
              <a:t> </a:t>
            </a:r>
            <a:r>
              <a:rPr lang="ru-RU" dirty="0" err="1"/>
              <a:t>затының</a:t>
            </a:r>
            <a:r>
              <a:rPr lang="ru-RU" dirty="0"/>
              <a:t> </a:t>
            </a:r>
            <a:r>
              <a:rPr lang="ru-RU" dirty="0" err="1"/>
              <a:t>немесе</a:t>
            </a:r>
            <a:r>
              <a:rPr lang="ru-RU" dirty="0"/>
              <a:t> </a:t>
            </a:r>
            <a:r>
              <a:rPr lang="ru-RU" dirty="0" err="1"/>
              <a:t>өнімінің</a:t>
            </a:r>
            <a:r>
              <a:rPr lang="ru-RU" dirty="0"/>
              <a:t> </a:t>
            </a:r>
            <a:r>
              <a:rPr lang="ru-RU" dirty="0" err="1"/>
              <a:t>деңгейін</a:t>
            </a:r>
            <a:r>
              <a:rPr lang="ru-RU" dirty="0"/>
              <a:t> </a:t>
            </a:r>
            <a:r>
              <a:rPr lang="ru-RU" dirty="0" err="1"/>
              <a:t>жоғарылату</a:t>
            </a:r>
            <a:r>
              <a:rPr lang="ru-RU" dirty="0"/>
              <a:t> – </a:t>
            </a:r>
            <a:r>
              <a:rPr lang="ru-RU" dirty="0" err="1"/>
              <a:t>бұл</a:t>
            </a:r>
            <a:r>
              <a:rPr lang="ru-RU" dirty="0"/>
              <a:t> </a:t>
            </a:r>
            <a:r>
              <a:rPr lang="ru-RU" dirty="0" err="1"/>
              <a:t>селекционердің</a:t>
            </a:r>
            <a:r>
              <a:rPr lang="ru-RU" dirty="0"/>
              <a:t> </a:t>
            </a:r>
            <a:r>
              <a:rPr lang="ru-RU" dirty="0" err="1"/>
              <a:t>тікелей</a:t>
            </a:r>
            <a:r>
              <a:rPr lang="ru-RU" dirty="0"/>
              <a:t> </a:t>
            </a:r>
            <a:r>
              <a:rPr lang="ru-RU" dirty="0" err="1"/>
              <a:t>жұмысы</a:t>
            </a:r>
            <a:r>
              <a:rPr lang="ru-RU" dirty="0"/>
              <a:t>, </a:t>
            </a:r>
            <a:r>
              <a:rPr lang="ru-RU" dirty="0" err="1"/>
              <a:t>микробиологиялық</a:t>
            </a:r>
            <a:r>
              <a:rPr lang="ru-RU" dirty="0"/>
              <a:t> </a:t>
            </a:r>
            <a:r>
              <a:rPr lang="ru-RU" dirty="0" err="1"/>
              <a:t>өндірісті</a:t>
            </a:r>
            <a:r>
              <a:rPr lang="ru-RU" dirty="0"/>
              <a:t> </a:t>
            </a:r>
            <a:r>
              <a:rPr lang="ru-RU" dirty="0" err="1"/>
              <a:t>интенсификациялаудың</a:t>
            </a:r>
            <a:r>
              <a:rPr lang="ru-RU" dirty="0"/>
              <a:t> </a:t>
            </a:r>
            <a:r>
              <a:rPr lang="ru-RU" dirty="0" err="1"/>
              <a:t>тиімді</a:t>
            </a:r>
            <a:r>
              <a:rPr lang="ru-RU" dirty="0"/>
              <a:t> </a:t>
            </a:r>
            <a:r>
              <a:rPr lang="ru-RU" dirty="0" err="1"/>
              <a:t>әдісі</a:t>
            </a:r>
            <a:r>
              <a:rPr lang="ru-RU" dirty="0"/>
              <a:t> </a:t>
            </a:r>
            <a:r>
              <a:rPr lang="ru-RU" dirty="0" err="1"/>
              <a:t>болып</a:t>
            </a:r>
            <a:r>
              <a:rPr lang="ru-RU" dirty="0"/>
              <a:t> </a:t>
            </a:r>
            <a:r>
              <a:rPr lang="ru-RU" dirty="0" err="1"/>
              <a:t>қосымша</a:t>
            </a:r>
            <a:r>
              <a:rPr lang="ru-RU" dirty="0"/>
              <a:t> </a:t>
            </a:r>
            <a:r>
              <a:rPr lang="ru-RU" dirty="0" err="1"/>
              <a:t>қорды</a:t>
            </a:r>
            <a:r>
              <a:rPr lang="ru-RU" dirty="0"/>
              <a:t> </a:t>
            </a:r>
            <a:r>
              <a:rPr lang="ru-RU" dirty="0" err="1"/>
              <a:t>қажет</a:t>
            </a:r>
            <a:r>
              <a:rPr lang="ru-RU" dirty="0"/>
              <a:t> </a:t>
            </a:r>
            <a:r>
              <a:rPr lang="ru-RU" dirty="0" err="1"/>
              <a:t>етпеуімен</a:t>
            </a:r>
            <a:r>
              <a:rPr lang="ru-RU" dirty="0"/>
              <a:t> </a:t>
            </a:r>
            <a:r>
              <a:rPr lang="ru-RU" dirty="0" err="1"/>
              <a:t>қорытындыланады</a:t>
            </a:r>
            <a:r>
              <a:rPr lang="ru-RU" dirty="0"/>
              <a:t>. </a:t>
            </a:r>
            <a:r>
              <a:rPr lang="ru-RU" dirty="0" err="1"/>
              <a:t>Мұны</a:t>
            </a:r>
            <a:r>
              <a:rPr lang="ru-RU" dirty="0"/>
              <a:t> </a:t>
            </a:r>
            <a:r>
              <a:rPr lang="ru-RU" dirty="0" err="1"/>
              <a:t>шешу</a:t>
            </a:r>
            <a:r>
              <a:rPr lang="ru-RU" dirty="0"/>
              <a:t>, </a:t>
            </a:r>
            <a:r>
              <a:rPr lang="ru-RU" dirty="0" err="1"/>
              <a:t>белгілі</a:t>
            </a:r>
            <a:r>
              <a:rPr lang="ru-RU" dirty="0"/>
              <a:t> </a:t>
            </a:r>
            <a:r>
              <a:rPr lang="ru-RU" dirty="0" err="1"/>
              <a:t>бір</a:t>
            </a:r>
            <a:r>
              <a:rPr lang="ru-RU" dirty="0"/>
              <a:t> </a:t>
            </a:r>
            <a:r>
              <a:rPr lang="ru-RU" dirty="0" err="1"/>
              <a:t>затты</a:t>
            </a:r>
            <a:r>
              <a:rPr lang="ru-RU" dirty="0"/>
              <a:t> </a:t>
            </a:r>
            <a:r>
              <a:rPr lang="ru-RU" dirty="0" err="1"/>
              <a:t>продуцирлеуге</a:t>
            </a:r>
            <a:r>
              <a:rPr lang="ru-RU" dirty="0"/>
              <a:t> </a:t>
            </a:r>
            <a:r>
              <a:rPr lang="ru-RU" dirty="0" err="1"/>
              <a:t>және</a:t>
            </a:r>
            <a:r>
              <a:rPr lang="ru-RU" dirty="0"/>
              <a:t> </a:t>
            </a:r>
            <a:r>
              <a:rPr lang="ru-RU" dirty="0" err="1"/>
              <a:t>синтездеудегі</a:t>
            </a:r>
            <a:r>
              <a:rPr lang="ru-RU" dirty="0"/>
              <a:t> </a:t>
            </a:r>
            <a:r>
              <a:rPr lang="ru-RU" dirty="0" err="1"/>
              <a:t>микроорганизмнің</a:t>
            </a:r>
            <a:r>
              <a:rPr lang="ru-RU" dirty="0"/>
              <a:t> </a:t>
            </a:r>
            <a:r>
              <a:rPr lang="ru-RU" dirty="0" err="1"/>
              <a:t>табиғи</a:t>
            </a:r>
            <a:r>
              <a:rPr lang="ru-RU" dirty="0"/>
              <a:t> </a:t>
            </a:r>
            <a:r>
              <a:rPr lang="ru-RU" dirty="0" err="1"/>
              <a:t>қабілетін</a:t>
            </a:r>
            <a:r>
              <a:rPr lang="ru-RU" dirty="0"/>
              <a:t> </a:t>
            </a:r>
            <a:r>
              <a:rPr lang="ru-RU" dirty="0" err="1"/>
              <a:t>дамытуға</a:t>
            </a:r>
            <a:r>
              <a:rPr lang="ru-RU" dirty="0"/>
              <a:t> </a:t>
            </a:r>
            <a:r>
              <a:rPr lang="ru-RU" dirty="0" err="1"/>
              <a:t>жетелейтін</a:t>
            </a:r>
            <a:r>
              <a:rPr lang="ru-RU" dirty="0"/>
              <a:t> </a:t>
            </a:r>
            <a:r>
              <a:rPr lang="ru-RU" dirty="0" err="1"/>
              <a:t>табиғи</a:t>
            </a:r>
            <a:r>
              <a:rPr lang="ru-RU" dirty="0"/>
              <a:t> </a:t>
            </a:r>
            <a:r>
              <a:rPr lang="ru-RU" dirty="0" err="1"/>
              <a:t>штамдағы</a:t>
            </a:r>
            <a:r>
              <a:rPr lang="ru-RU" dirty="0"/>
              <a:t> </a:t>
            </a:r>
            <a:r>
              <a:rPr lang="ru-RU" dirty="0" err="1"/>
              <a:t>мутациясының</a:t>
            </a:r>
            <a:r>
              <a:rPr lang="ru-RU" dirty="0"/>
              <a:t> </a:t>
            </a:r>
            <a:r>
              <a:rPr lang="ru-RU" dirty="0" err="1"/>
              <a:t>тұқым</a:t>
            </a:r>
            <a:r>
              <a:rPr lang="ru-RU" dirty="0"/>
              <a:t> </a:t>
            </a:r>
            <a:r>
              <a:rPr lang="ru-RU" dirty="0" err="1"/>
              <a:t>қуалаушылығының</a:t>
            </a:r>
            <a:r>
              <a:rPr lang="ru-RU" dirty="0"/>
              <a:t> </a:t>
            </a:r>
            <a:r>
              <a:rPr lang="ru-RU" dirty="0" err="1"/>
              <a:t>өзгеруімен</a:t>
            </a:r>
            <a:r>
              <a:rPr lang="ru-RU" dirty="0"/>
              <a:t> </a:t>
            </a:r>
            <a:r>
              <a:rPr lang="ru-RU" dirty="0" err="1"/>
              <a:t>алу</a:t>
            </a:r>
            <a:r>
              <a:rPr lang="ru-RU" dirty="0"/>
              <a:t> </a:t>
            </a:r>
            <a:r>
              <a:rPr lang="ru-RU" dirty="0" err="1"/>
              <a:t>болып</a:t>
            </a:r>
            <a:r>
              <a:rPr lang="ru-RU" dirty="0"/>
              <a:t> </a:t>
            </a:r>
            <a:r>
              <a:rPr lang="ru-RU" dirty="0" err="1"/>
              <a:t>табылады</a:t>
            </a:r>
            <a:r>
              <a:rPr lang="ru-RU" dirty="0"/>
              <a:t>. </a:t>
            </a:r>
            <a:r>
              <a:rPr lang="ru-RU" dirty="0" err="1"/>
              <a:t>Сондай-ақ</a:t>
            </a:r>
            <a:r>
              <a:rPr lang="ru-RU" dirty="0"/>
              <a:t> </a:t>
            </a:r>
            <a:r>
              <a:rPr lang="ru-RU" dirty="0" err="1"/>
              <a:t>затты</a:t>
            </a:r>
            <a:r>
              <a:rPr lang="ru-RU" dirty="0"/>
              <a:t> </a:t>
            </a:r>
            <a:r>
              <a:rPr lang="ru-RU" dirty="0" err="1"/>
              <a:t>синтездеудің</a:t>
            </a:r>
            <a:r>
              <a:rPr lang="ru-RU" dirty="0"/>
              <a:t> </a:t>
            </a:r>
            <a:r>
              <a:rPr lang="ru-RU" dirty="0" err="1"/>
              <a:t>жаңа</a:t>
            </a:r>
            <a:r>
              <a:rPr lang="ru-RU" dirty="0"/>
              <a:t> </a:t>
            </a:r>
            <a:r>
              <a:rPr lang="ru-RU" dirty="0" err="1"/>
              <a:t>әдісінің</a:t>
            </a:r>
            <a:r>
              <a:rPr lang="ru-RU" dirty="0"/>
              <a:t> </a:t>
            </a:r>
            <a:r>
              <a:rPr lang="ru-RU" dirty="0" err="1"/>
              <a:t>пайда</a:t>
            </a:r>
            <a:r>
              <a:rPr lang="ru-RU" dirty="0"/>
              <a:t> </a:t>
            </a:r>
            <a:r>
              <a:rPr lang="ru-RU" dirty="0" err="1"/>
              <a:t>болуымен</a:t>
            </a:r>
            <a:r>
              <a:rPr lang="ru-RU" dirty="0"/>
              <a:t> </a:t>
            </a:r>
            <a:r>
              <a:rPr lang="ru-RU" dirty="0" err="1"/>
              <a:t>байланысты</a:t>
            </a:r>
            <a:r>
              <a:rPr lang="ru-RU" dirty="0"/>
              <a:t>.</a:t>
            </a:r>
          </a:p>
        </p:txBody>
      </p:sp>
    </p:spTree>
    <p:extLst>
      <p:ext uri="{BB962C8B-B14F-4D97-AF65-F5344CB8AC3E}">
        <p14:creationId xmlns:p14="http://schemas.microsoft.com/office/powerpoint/2010/main" val="237022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Көп</a:t>
            </a:r>
            <a:r>
              <a:rPr lang="ru-RU" b="1" dirty="0"/>
              <a:t>	</a:t>
            </a:r>
            <a:r>
              <a:rPr lang="ru-RU" b="1" dirty="0" err="1"/>
              <a:t>тоннажды</a:t>
            </a:r>
            <a:r>
              <a:rPr lang="ru-RU" b="1" dirty="0"/>
              <a:t>	</a:t>
            </a:r>
            <a:r>
              <a:rPr lang="ru-RU" b="1" dirty="0" err="1"/>
              <a:t>өндіріс</a:t>
            </a:r>
            <a:endParaRPr lang="ru-RU" dirty="0"/>
          </a:p>
        </p:txBody>
      </p:sp>
      <p:sp>
        <p:nvSpPr>
          <p:cNvPr id="3" name="Объект 2"/>
          <p:cNvSpPr>
            <a:spLocks noGrp="1"/>
          </p:cNvSpPr>
          <p:nvPr>
            <p:ph idx="1"/>
          </p:nvPr>
        </p:nvSpPr>
        <p:spPr/>
        <p:txBody>
          <a:bodyPr>
            <a:normAutofit/>
          </a:bodyPr>
          <a:lstStyle/>
          <a:p>
            <a:r>
              <a:rPr lang="ru-RU" b="1" dirty="0" err="1"/>
              <a:t>Көп</a:t>
            </a:r>
            <a:r>
              <a:rPr lang="ru-RU" b="1" dirty="0"/>
              <a:t>	</a:t>
            </a:r>
            <a:r>
              <a:rPr lang="ru-RU" b="1" dirty="0" err="1"/>
              <a:t>тоннажды</a:t>
            </a:r>
            <a:r>
              <a:rPr lang="ru-RU" b="1" dirty="0"/>
              <a:t>	</a:t>
            </a:r>
            <a:r>
              <a:rPr lang="ru-RU" b="1" dirty="0" err="1"/>
              <a:t>өндіріс</a:t>
            </a:r>
            <a:r>
              <a:rPr lang="ru-RU" dirty="0"/>
              <a:t>   –	</a:t>
            </a:r>
            <a:r>
              <a:rPr lang="ru-RU" dirty="0" err="1"/>
              <a:t>оның</a:t>
            </a:r>
            <a:r>
              <a:rPr lang="ru-RU" dirty="0"/>
              <a:t>	</a:t>
            </a:r>
            <a:r>
              <a:rPr lang="ru-RU" dirty="0" err="1"/>
              <a:t>өнімдері</a:t>
            </a:r>
            <a:r>
              <a:rPr lang="ru-RU" dirty="0"/>
              <a:t>	</a:t>
            </a:r>
            <a:r>
              <a:rPr lang="ru-RU" dirty="0" err="1"/>
              <a:t>органикалық</a:t>
            </a:r>
            <a:r>
              <a:rPr lang="ru-RU" dirty="0"/>
              <a:t>	</a:t>
            </a:r>
            <a:r>
              <a:rPr lang="ru-RU" dirty="0" err="1"/>
              <a:t>қышқылдар</a:t>
            </a:r>
            <a:r>
              <a:rPr lang="ru-RU" dirty="0"/>
              <a:t>,	</a:t>
            </a:r>
            <a:r>
              <a:rPr lang="ru-RU" dirty="0" err="1"/>
              <a:t>спирттер</a:t>
            </a:r>
            <a:r>
              <a:rPr lang="ru-RU" dirty="0"/>
              <a:t>, </a:t>
            </a:r>
            <a:r>
              <a:rPr lang="ru-RU" dirty="0" err="1"/>
              <a:t>микробтық</a:t>
            </a:r>
            <a:r>
              <a:rPr lang="ru-RU" dirty="0"/>
              <a:t> биомасса </a:t>
            </a:r>
            <a:r>
              <a:rPr lang="ru-RU" dirty="0" err="1"/>
              <a:t>болып</a:t>
            </a:r>
            <a:r>
              <a:rPr lang="ru-RU" dirty="0"/>
              <a:t> </a:t>
            </a:r>
            <a:r>
              <a:rPr lang="ru-RU" dirty="0" err="1"/>
              <a:t>табылады</a:t>
            </a:r>
            <a:r>
              <a:rPr lang="ru-RU" dirty="0"/>
              <a:t>. </a:t>
            </a:r>
            <a:r>
              <a:rPr lang="ru-RU" dirty="0" err="1"/>
              <a:t>Олардың</a:t>
            </a:r>
            <a:r>
              <a:rPr lang="ru-RU" dirty="0"/>
              <a:t> </a:t>
            </a:r>
            <a:r>
              <a:rPr lang="ru-RU" dirty="0" err="1"/>
              <a:t>негізгі</a:t>
            </a:r>
            <a:r>
              <a:rPr lang="ru-RU" dirty="0"/>
              <a:t>  </a:t>
            </a:r>
            <a:r>
              <a:rPr lang="ru-RU" dirty="0" err="1"/>
              <a:t>белгілері</a:t>
            </a:r>
            <a:r>
              <a:rPr lang="ru-RU" dirty="0"/>
              <a:t> </a:t>
            </a:r>
            <a:r>
              <a:rPr lang="ru-RU" dirty="0" err="1"/>
              <a:t>терең</a:t>
            </a:r>
            <a:r>
              <a:rPr lang="ru-RU" dirty="0"/>
              <a:t>, </a:t>
            </a:r>
            <a:r>
              <a:rPr lang="ru-RU" dirty="0" err="1"/>
              <a:t>яғни</a:t>
            </a:r>
            <a:r>
              <a:rPr lang="ru-RU" dirty="0"/>
              <a:t> </a:t>
            </a:r>
            <a:r>
              <a:rPr lang="ru-RU" dirty="0" err="1"/>
              <a:t>суспензиялық</a:t>
            </a:r>
            <a:r>
              <a:rPr lang="ru-RU" dirty="0"/>
              <a:t> </a:t>
            </a:r>
            <a:r>
              <a:rPr lang="ru-RU" dirty="0" err="1"/>
              <a:t>өсіру</a:t>
            </a:r>
            <a:r>
              <a:rPr lang="ru-RU" dirty="0"/>
              <a:t>, ал </a:t>
            </a:r>
            <a:r>
              <a:rPr lang="ru-RU" dirty="0" err="1"/>
              <a:t>қоректік</a:t>
            </a:r>
            <a:r>
              <a:rPr lang="ru-RU" dirty="0"/>
              <a:t> орта </a:t>
            </a:r>
            <a:r>
              <a:rPr lang="ru-RU" dirty="0" err="1"/>
              <a:t>компоненттері</a:t>
            </a:r>
            <a:r>
              <a:rPr lang="ru-RU" dirty="0"/>
              <a:t> </a:t>
            </a:r>
            <a:r>
              <a:rPr lang="ru-RU" dirty="0" err="1"/>
              <a:t>қанттар</a:t>
            </a:r>
            <a:r>
              <a:rPr lang="ru-RU" dirty="0"/>
              <a:t>, </a:t>
            </a:r>
            <a:r>
              <a:rPr lang="ru-RU" dirty="0" err="1"/>
              <a:t>спирттер</a:t>
            </a:r>
            <a:r>
              <a:rPr lang="ru-RU" dirty="0"/>
              <a:t>, </a:t>
            </a:r>
            <a:r>
              <a:rPr lang="ru-RU" dirty="0" err="1"/>
              <a:t>мұнайдың</a:t>
            </a:r>
            <a:r>
              <a:rPr lang="ru-RU" dirty="0"/>
              <a:t> </a:t>
            </a:r>
            <a:r>
              <a:rPr lang="ru-RU" dirty="0" err="1"/>
              <a:t>көмірсутектері</a:t>
            </a:r>
            <a:r>
              <a:rPr lang="ru-RU" dirty="0"/>
              <a:t> </a:t>
            </a:r>
            <a:r>
              <a:rPr lang="ru-RU" dirty="0" err="1"/>
              <a:t>көптеген</a:t>
            </a:r>
            <a:r>
              <a:rPr lang="ru-RU" dirty="0"/>
              <a:t> </a:t>
            </a:r>
            <a:r>
              <a:rPr lang="ru-RU" dirty="0" err="1"/>
              <a:t>микроорганиздердің</a:t>
            </a:r>
            <a:r>
              <a:rPr lang="ru-RU" dirty="0"/>
              <a:t>   </a:t>
            </a:r>
            <a:r>
              <a:rPr lang="ru-RU" dirty="0" err="1"/>
              <a:t>өсуін</a:t>
            </a:r>
            <a:r>
              <a:rPr lang="ru-RU" dirty="0"/>
              <a:t>  </a:t>
            </a:r>
            <a:r>
              <a:rPr lang="ru-RU" dirty="0" err="1"/>
              <a:t>тежейтін</a:t>
            </a:r>
            <a:r>
              <a:rPr lang="ru-RU" dirty="0"/>
              <a:t>  </a:t>
            </a:r>
            <a:r>
              <a:rPr lang="ru-RU" dirty="0" err="1"/>
              <a:t>концетрацияда</a:t>
            </a:r>
            <a:r>
              <a:rPr lang="ru-RU" dirty="0"/>
              <a:t>   </a:t>
            </a:r>
            <a:r>
              <a:rPr lang="ru-RU" dirty="0" err="1"/>
              <a:t>болады</a:t>
            </a:r>
            <a:r>
              <a:rPr lang="ru-RU" dirty="0"/>
              <a:t>,  </a:t>
            </a:r>
            <a:r>
              <a:rPr lang="ru-RU" dirty="0" err="1"/>
              <a:t>кейбір</a:t>
            </a:r>
            <a:r>
              <a:rPr lang="ru-RU" dirty="0"/>
              <a:t>  </a:t>
            </a:r>
            <a:r>
              <a:rPr lang="ru-RU" dirty="0" err="1"/>
              <a:t>жағдайда</a:t>
            </a:r>
            <a:r>
              <a:rPr lang="ru-RU" dirty="0"/>
              <a:t>   </a:t>
            </a:r>
            <a:r>
              <a:rPr lang="ru-RU" dirty="0" err="1"/>
              <a:t>аэрацияны</a:t>
            </a:r>
            <a:r>
              <a:rPr lang="ru-RU" dirty="0"/>
              <a:t> </a:t>
            </a:r>
            <a:r>
              <a:rPr lang="ru-RU" dirty="0" err="1"/>
              <a:t>қажет</a:t>
            </a:r>
            <a:r>
              <a:rPr lang="ru-RU" dirty="0"/>
              <a:t>  </a:t>
            </a:r>
            <a:r>
              <a:rPr lang="ru-RU" dirty="0" err="1"/>
              <a:t>етпейтін</a:t>
            </a:r>
            <a:r>
              <a:rPr lang="ru-RU" dirty="0"/>
              <a:t>  </a:t>
            </a:r>
            <a:r>
              <a:rPr lang="ru-RU" dirty="0" err="1"/>
              <a:t>анаэробтар</a:t>
            </a:r>
            <a:r>
              <a:rPr lang="ru-RU" dirty="0"/>
              <a:t>  </a:t>
            </a:r>
            <a:r>
              <a:rPr lang="ru-RU" dirty="0" err="1"/>
              <a:t>жəне</a:t>
            </a:r>
            <a:r>
              <a:rPr lang="ru-RU" dirty="0"/>
              <a:t>  </a:t>
            </a:r>
            <a:r>
              <a:rPr lang="ru-RU" dirty="0" err="1"/>
              <a:t>т.б</a:t>
            </a:r>
            <a:r>
              <a:rPr lang="ru-RU" dirty="0"/>
              <a:t>.  </a:t>
            </a:r>
            <a:r>
              <a:rPr lang="ru-RU" dirty="0" err="1"/>
              <a:t>қолданылады</a:t>
            </a:r>
            <a:r>
              <a:rPr lang="ru-RU" dirty="0"/>
              <a:t>.  </a:t>
            </a:r>
            <a:r>
              <a:rPr lang="ru-RU" dirty="0" err="1"/>
              <a:t>Мұндай</a:t>
            </a:r>
            <a:r>
              <a:rPr lang="ru-RU" dirty="0"/>
              <a:t>  </a:t>
            </a:r>
            <a:r>
              <a:rPr lang="ru-RU" dirty="0" err="1"/>
              <a:t>жағдайлар</a:t>
            </a:r>
            <a:r>
              <a:rPr lang="ru-RU" dirty="0"/>
              <a:t>  </a:t>
            </a:r>
            <a:r>
              <a:rPr lang="ru-RU" dirty="0" err="1"/>
              <a:t>биотехнологиялық</a:t>
            </a:r>
            <a:r>
              <a:rPr lang="ru-RU" dirty="0"/>
              <a:t> </a:t>
            </a:r>
            <a:r>
              <a:rPr lang="ru-RU" dirty="0" err="1"/>
              <a:t>процестерді</a:t>
            </a:r>
            <a:r>
              <a:rPr lang="ru-RU" dirty="0"/>
              <a:t>   </a:t>
            </a:r>
            <a:r>
              <a:rPr lang="ru-RU" dirty="0" err="1"/>
              <a:t>бөгде</a:t>
            </a:r>
            <a:r>
              <a:rPr lang="ru-RU" dirty="0"/>
              <a:t>  </a:t>
            </a:r>
            <a:r>
              <a:rPr lang="ru-RU" dirty="0" err="1"/>
              <a:t>микрофлорадан</a:t>
            </a:r>
            <a:r>
              <a:rPr lang="ru-RU" dirty="0"/>
              <a:t>   </a:t>
            </a:r>
            <a:r>
              <a:rPr lang="ru-RU" dirty="0" err="1"/>
              <a:t>сақтауды</a:t>
            </a:r>
            <a:r>
              <a:rPr lang="ru-RU" dirty="0"/>
              <a:t>   </a:t>
            </a:r>
            <a:r>
              <a:rPr lang="ru-RU" dirty="0" err="1"/>
              <a:t>жəне</a:t>
            </a:r>
            <a:r>
              <a:rPr lang="ru-RU" dirty="0"/>
              <a:t>   </a:t>
            </a:r>
            <a:r>
              <a:rPr lang="ru-RU" dirty="0" err="1"/>
              <a:t>көп</a:t>
            </a:r>
            <a:r>
              <a:rPr lang="ru-RU" dirty="0"/>
              <a:t>   </a:t>
            </a:r>
            <a:r>
              <a:rPr lang="ru-RU" dirty="0" err="1"/>
              <a:t>мөлшердегі</a:t>
            </a:r>
            <a:r>
              <a:rPr lang="ru-RU" dirty="0"/>
              <a:t>   </a:t>
            </a:r>
            <a:r>
              <a:rPr lang="ru-RU" dirty="0" err="1"/>
              <a:t>сұйықтықты</a:t>
            </a:r>
            <a:r>
              <a:rPr lang="ru-RU" dirty="0"/>
              <a:t>   </a:t>
            </a:r>
            <a:r>
              <a:rPr lang="ru-RU" dirty="0" err="1"/>
              <a:t>мұқият</a:t>
            </a:r>
            <a:r>
              <a:rPr lang="ru-RU" dirty="0"/>
              <a:t> </a:t>
            </a:r>
            <a:r>
              <a:rPr lang="ru-RU" dirty="0" err="1"/>
              <a:t>заласыздандыруды</a:t>
            </a:r>
            <a:r>
              <a:rPr lang="ru-RU" dirty="0"/>
              <a:t>,   </a:t>
            </a:r>
            <a:r>
              <a:rPr lang="ru-RU" dirty="0" err="1"/>
              <a:t>ауаны</a:t>
            </a:r>
            <a:r>
              <a:rPr lang="ru-RU" dirty="0"/>
              <a:t>   </a:t>
            </a:r>
            <a:r>
              <a:rPr lang="ru-RU" dirty="0" err="1"/>
              <a:t>терең</a:t>
            </a:r>
            <a:r>
              <a:rPr lang="ru-RU" dirty="0"/>
              <a:t>   </a:t>
            </a:r>
            <a:r>
              <a:rPr lang="ru-RU" dirty="0" err="1"/>
              <a:t>тазалау</a:t>
            </a:r>
            <a:r>
              <a:rPr lang="ru-RU" dirty="0"/>
              <a:t>   мен   </a:t>
            </a:r>
            <a:r>
              <a:rPr lang="ru-RU" dirty="0" err="1"/>
              <a:t>қоңдырғыларды</a:t>
            </a:r>
            <a:r>
              <a:rPr lang="ru-RU" dirty="0"/>
              <a:t>   </a:t>
            </a:r>
            <a:r>
              <a:rPr lang="ru-RU" dirty="0" err="1"/>
              <a:t>гермитизациялау</a:t>
            </a:r>
            <a:r>
              <a:rPr lang="ru-RU" dirty="0"/>
              <a:t>   </a:t>
            </a:r>
            <a:r>
              <a:rPr lang="ru-RU" dirty="0" err="1"/>
              <a:t>сияқты</a:t>
            </a:r>
            <a:r>
              <a:rPr lang="ru-RU" dirty="0"/>
              <a:t> </a:t>
            </a:r>
            <a:r>
              <a:rPr lang="ru-RU" dirty="0" err="1"/>
              <a:t>талаптарды</a:t>
            </a:r>
            <a:r>
              <a:rPr lang="ru-RU" dirty="0"/>
              <a:t> </a:t>
            </a:r>
            <a:r>
              <a:rPr lang="ru-RU" dirty="0" err="1"/>
              <a:t>орындаудың</a:t>
            </a:r>
            <a:r>
              <a:rPr lang="ru-RU" dirty="0"/>
              <a:t> </a:t>
            </a:r>
            <a:r>
              <a:rPr lang="ru-RU" dirty="0" err="1"/>
              <a:t>қажеттілігін</a:t>
            </a:r>
            <a:r>
              <a:rPr lang="ru-RU" dirty="0"/>
              <a:t> </a:t>
            </a:r>
            <a:r>
              <a:rPr lang="ru-RU" dirty="0" err="1"/>
              <a:t>жояды</a:t>
            </a:r>
            <a:r>
              <a:rPr lang="ru-RU" dirty="0"/>
              <a:t>.</a:t>
            </a:r>
          </a:p>
          <a:p>
            <a:r>
              <a:rPr lang="ru-RU" dirty="0"/>
              <a:t>.</a:t>
            </a:r>
          </a:p>
          <a:p>
            <a:endParaRPr lang="ru-RU" dirty="0"/>
          </a:p>
        </p:txBody>
      </p:sp>
    </p:spTree>
    <p:extLst>
      <p:ext uri="{BB962C8B-B14F-4D97-AF65-F5344CB8AC3E}">
        <p14:creationId xmlns:p14="http://schemas.microsoft.com/office/powerpoint/2010/main" val="125968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0" y="980729"/>
            <a:ext cx="8229600" cy="5145435"/>
          </a:xfrm>
        </p:spPr>
        <p:txBody>
          <a:bodyPr/>
          <a:lstStyle/>
          <a:p>
            <a:r>
              <a:rPr lang="ru-RU" dirty="0"/>
              <a:t>Ал, </a:t>
            </a:r>
            <a:r>
              <a:rPr lang="ru-RU" dirty="0" err="1"/>
              <a:t>көп</a:t>
            </a:r>
            <a:r>
              <a:rPr lang="ru-RU" dirty="0"/>
              <a:t> </a:t>
            </a:r>
            <a:r>
              <a:rPr lang="ru-RU" dirty="0" err="1"/>
              <a:t>тоннажды</a:t>
            </a:r>
            <a:r>
              <a:rPr lang="ru-RU" dirty="0"/>
              <a:t> </a:t>
            </a:r>
            <a:r>
              <a:rPr lang="ru-RU" dirty="0" err="1"/>
              <a:t>өндірістің</a:t>
            </a:r>
            <a:r>
              <a:rPr lang="ru-RU" dirty="0"/>
              <a:t> </a:t>
            </a:r>
            <a:r>
              <a:rPr lang="ru-RU" dirty="0" err="1"/>
              <a:t>негізгі</a:t>
            </a:r>
            <a:r>
              <a:rPr lang="ru-RU" dirty="0"/>
              <a:t> </a:t>
            </a:r>
            <a:r>
              <a:rPr lang="ru-RU" dirty="0" err="1"/>
              <a:t>ерекшеліктерінің</a:t>
            </a:r>
            <a:r>
              <a:rPr lang="ru-RU" dirty="0"/>
              <a:t> </a:t>
            </a:r>
            <a:r>
              <a:rPr lang="ru-RU" dirty="0" err="1"/>
              <a:t>бірі</a:t>
            </a:r>
            <a:r>
              <a:rPr lang="ru-RU" dirty="0"/>
              <a:t> - </a:t>
            </a:r>
            <a:r>
              <a:rPr lang="ru-RU" dirty="0" err="1"/>
              <a:t>өнімді</a:t>
            </a:r>
            <a:r>
              <a:rPr lang="ru-RU" dirty="0"/>
              <a:t> </a:t>
            </a:r>
            <a:r>
              <a:rPr lang="ru-RU" dirty="0" err="1"/>
              <a:t>бөліп</a:t>
            </a:r>
            <a:r>
              <a:rPr lang="ru-RU" dirty="0"/>
              <a:t> </a:t>
            </a:r>
            <a:r>
              <a:rPr lang="ru-RU" dirty="0" err="1"/>
              <a:t>алу</a:t>
            </a:r>
            <a:r>
              <a:rPr lang="ru-RU" dirty="0"/>
              <a:t> </a:t>
            </a:r>
            <a:r>
              <a:rPr lang="ru-RU" dirty="0" err="1"/>
              <a:t>сатысының</a:t>
            </a:r>
            <a:r>
              <a:rPr lang="ru-RU" dirty="0"/>
              <a:t> </a:t>
            </a:r>
            <a:r>
              <a:rPr lang="ru-RU" dirty="0" err="1"/>
              <a:t>қарапайымдылығы</a:t>
            </a:r>
            <a:r>
              <a:rPr lang="ru-RU" dirty="0"/>
              <a:t>,	</a:t>
            </a:r>
            <a:r>
              <a:rPr lang="ru-RU" dirty="0" err="1"/>
              <a:t>оларды</a:t>
            </a:r>
            <a:r>
              <a:rPr lang="ru-RU" dirty="0"/>
              <a:t>	</a:t>
            </a:r>
            <a:r>
              <a:rPr lang="ru-RU" dirty="0" err="1"/>
              <a:t>сұйық</a:t>
            </a:r>
            <a:r>
              <a:rPr lang="ru-RU" dirty="0"/>
              <a:t>	</a:t>
            </a:r>
            <a:r>
              <a:rPr lang="ru-RU" dirty="0" err="1"/>
              <a:t>түрде</a:t>
            </a:r>
            <a:r>
              <a:rPr lang="ru-RU" dirty="0"/>
              <a:t>	</a:t>
            </a:r>
            <a:r>
              <a:rPr lang="ru-RU" dirty="0" err="1"/>
              <a:t>өндіреді</a:t>
            </a:r>
            <a:r>
              <a:rPr lang="ru-RU" dirty="0"/>
              <a:t>	</a:t>
            </a:r>
            <a:r>
              <a:rPr lang="ru-RU" dirty="0" err="1"/>
              <a:t>жəне</a:t>
            </a:r>
            <a:r>
              <a:rPr lang="ru-RU" dirty="0"/>
              <a:t>	</a:t>
            </a:r>
            <a:r>
              <a:rPr lang="ru-RU" dirty="0" err="1"/>
              <a:t>өнімдердің</a:t>
            </a:r>
            <a:r>
              <a:rPr lang="ru-RU" dirty="0"/>
              <a:t>	</a:t>
            </a:r>
            <a:r>
              <a:rPr lang="ru-RU" dirty="0" err="1"/>
              <a:t>термотөзімділігіне</a:t>
            </a:r>
            <a:r>
              <a:rPr lang="ru-RU" dirty="0"/>
              <a:t> </a:t>
            </a:r>
            <a:r>
              <a:rPr lang="ru-RU" dirty="0" err="1"/>
              <a:t>байланысты</a:t>
            </a:r>
            <a:r>
              <a:rPr lang="ru-RU" dirty="0"/>
              <a:t> </a:t>
            </a:r>
            <a:r>
              <a:rPr lang="ru-RU" dirty="0" err="1"/>
              <a:t>жылумен</a:t>
            </a:r>
            <a:r>
              <a:rPr lang="ru-RU" dirty="0"/>
              <a:t> </a:t>
            </a:r>
            <a:r>
              <a:rPr lang="ru-RU" dirty="0" err="1"/>
              <a:t>кептіруге</a:t>
            </a:r>
            <a:r>
              <a:rPr lang="ru-RU" dirty="0"/>
              <a:t> </a:t>
            </a:r>
            <a:r>
              <a:rPr lang="ru-RU" dirty="0" err="1"/>
              <a:t>болады</a:t>
            </a:r>
            <a:endParaRPr lang="ru-RU" dirty="0"/>
          </a:p>
          <a:p>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736" y="3429000"/>
            <a:ext cx="7362665" cy="2675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883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Аз  </a:t>
            </a:r>
            <a:r>
              <a:rPr lang="ru-RU" b="1" dirty="0" err="1"/>
              <a:t>тоннажды</a:t>
            </a:r>
            <a:r>
              <a:rPr lang="ru-RU" b="1" dirty="0"/>
              <a:t>  </a:t>
            </a:r>
            <a:r>
              <a:rPr lang="ru-RU" b="1" dirty="0" err="1"/>
              <a:t>өндіріс</a:t>
            </a:r>
            <a:endParaRPr lang="ru-RU" dirty="0"/>
          </a:p>
        </p:txBody>
      </p:sp>
      <p:sp>
        <p:nvSpPr>
          <p:cNvPr id="3" name="Объект 2"/>
          <p:cNvSpPr>
            <a:spLocks noGrp="1"/>
          </p:cNvSpPr>
          <p:nvPr>
            <p:ph idx="1"/>
          </p:nvPr>
        </p:nvSpPr>
        <p:spPr/>
        <p:txBody>
          <a:bodyPr>
            <a:normAutofit/>
          </a:bodyPr>
          <a:lstStyle/>
          <a:p>
            <a:r>
              <a:rPr lang="ru-RU" b="1" dirty="0"/>
              <a:t>Аз  </a:t>
            </a:r>
            <a:r>
              <a:rPr lang="ru-RU" b="1" dirty="0" err="1"/>
              <a:t>тоннажды</a:t>
            </a:r>
            <a:r>
              <a:rPr lang="ru-RU" b="1" dirty="0"/>
              <a:t>  </a:t>
            </a:r>
            <a:r>
              <a:rPr lang="ru-RU" b="1" dirty="0" err="1"/>
              <a:t>өндіріс</a:t>
            </a:r>
            <a:r>
              <a:rPr lang="ru-RU" b="1" dirty="0"/>
              <a:t>  </a:t>
            </a:r>
            <a:r>
              <a:rPr lang="ru-RU" dirty="0"/>
              <a:t>жоғары  </a:t>
            </a:r>
            <a:r>
              <a:rPr lang="ru-RU" dirty="0" err="1"/>
              <a:t>физиологиялық</a:t>
            </a:r>
            <a:r>
              <a:rPr lang="ru-RU" dirty="0"/>
              <a:t>  </a:t>
            </a:r>
            <a:r>
              <a:rPr lang="ru-RU" dirty="0" err="1"/>
              <a:t>активтілікке</a:t>
            </a:r>
            <a:r>
              <a:rPr lang="ru-RU" dirty="0"/>
              <a:t>  </a:t>
            </a:r>
            <a:r>
              <a:rPr lang="ru-RU" dirty="0" err="1"/>
              <a:t>ие</a:t>
            </a:r>
            <a:r>
              <a:rPr lang="ru-RU" dirty="0"/>
              <a:t> (витамин,  ферменттер) </a:t>
            </a:r>
            <a:r>
              <a:rPr lang="ru-RU" dirty="0" err="1"/>
              <a:t>күрделі</a:t>
            </a:r>
            <a:r>
              <a:rPr lang="ru-RU" dirty="0"/>
              <a:t>	</a:t>
            </a:r>
            <a:r>
              <a:rPr lang="ru-RU" dirty="0" err="1"/>
              <a:t>құрылымды</a:t>
            </a:r>
            <a:r>
              <a:rPr lang="ru-RU" dirty="0"/>
              <a:t>	</a:t>
            </a:r>
            <a:r>
              <a:rPr lang="ru-RU" dirty="0" err="1"/>
              <a:t>заттар</a:t>
            </a:r>
            <a:r>
              <a:rPr lang="ru-RU" dirty="0"/>
              <a:t>	мен	</a:t>
            </a:r>
            <a:r>
              <a:rPr lang="ru-RU" dirty="0" err="1"/>
              <a:t>бактериялық</a:t>
            </a:r>
            <a:r>
              <a:rPr lang="ru-RU" dirty="0"/>
              <a:t>	</a:t>
            </a:r>
            <a:r>
              <a:rPr lang="ru-RU" dirty="0" err="1"/>
              <a:t>препараттар</a:t>
            </a:r>
            <a:r>
              <a:rPr lang="ru-RU" dirty="0"/>
              <a:t>	</a:t>
            </a:r>
            <a:r>
              <a:rPr lang="ru-RU" dirty="0" err="1"/>
              <a:t>алумен</a:t>
            </a:r>
            <a:r>
              <a:rPr lang="ru-RU" dirty="0"/>
              <a:t>	</a:t>
            </a:r>
            <a:r>
              <a:rPr lang="ru-RU" dirty="0" err="1"/>
              <a:t>байланысты</a:t>
            </a:r>
            <a:r>
              <a:rPr lang="ru-RU" dirty="0"/>
              <a:t> </a:t>
            </a:r>
            <a:r>
              <a:rPr lang="ru-RU" dirty="0" err="1"/>
              <a:t>микробиологиялық</a:t>
            </a:r>
            <a:r>
              <a:rPr lang="ru-RU" dirty="0"/>
              <a:t> синтез. Аз </a:t>
            </a:r>
            <a:r>
              <a:rPr lang="ru-RU" dirty="0" err="1"/>
              <a:t>тоннажды</a:t>
            </a:r>
            <a:r>
              <a:rPr lang="ru-RU" dirty="0"/>
              <a:t> </a:t>
            </a:r>
            <a:r>
              <a:rPr lang="ru-RU" dirty="0" err="1"/>
              <a:t>өндірісте</a:t>
            </a:r>
            <a:r>
              <a:rPr lang="ru-RU" dirty="0"/>
              <a:t> </a:t>
            </a:r>
            <a:r>
              <a:rPr lang="ru-RU" dirty="0" err="1"/>
              <a:t>микроорганизмдерді</a:t>
            </a:r>
            <a:r>
              <a:rPr lang="ru-RU" dirty="0"/>
              <a:t> </a:t>
            </a:r>
            <a:r>
              <a:rPr lang="ru-RU" dirty="0" err="1"/>
              <a:t>терең</a:t>
            </a:r>
            <a:r>
              <a:rPr lang="ru-RU" dirty="0"/>
              <a:t> </a:t>
            </a:r>
            <a:r>
              <a:rPr lang="ru-RU" dirty="0" err="1"/>
              <a:t>дақылдау</a:t>
            </a:r>
            <a:r>
              <a:rPr lang="ru-RU" dirty="0"/>
              <a:t> </a:t>
            </a:r>
            <a:r>
              <a:rPr lang="ru-RU" dirty="0" err="1"/>
              <a:t>əдісі</a:t>
            </a:r>
            <a:r>
              <a:rPr lang="ru-RU" dirty="0"/>
              <a:t> </a:t>
            </a:r>
            <a:r>
              <a:rPr lang="ru-RU" dirty="0" err="1"/>
              <a:t>пайдаланады</a:t>
            </a:r>
            <a:r>
              <a:rPr lang="ru-RU" dirty="0"/>
              <a:t>,  </a:t>
            </a:r>
            <a:r>
              <a:rPr lang="ru-RU" dirty="0" err="1"/>
              <a:t>сондықтан</a:t>
            </a:r>
            <a:r>
              <a:rPr lang="ru-RU" dirty="0"/>
              <a:t>  </a:t>
            </a:r>
            <a:r>
              <a:rPr lang="ru-RU" dirty="0" err="1"/>
              <a:t>қолданылатын</a:t>
            </a:r>
            <a:r>
              <a:rPr lang="ru-RU" dirty="0"/>
              <a:t>  қоректік  </a:t>
            </a:r>
            <a:r>
              <a:rPr lang="ru-RU" dirty="0" err="1"/>
              <a:t>орталарды</a:t>
            </a:r>
            <a:r>
              <a:rPr lang="ru-RU" dirty="0"/>
              <a:t>,  </a:t>
            </a:r>
            <a:r>
              <a:rPr lang="ru-RU" dirty="0" err="1"/>
              <a:t>қоспаларды</a:t>
            </a:r>
            <a:r>
              <a:rPr lang="ru-RU" dirty="0"/>
              <a:t>,  </a:t>
            </a:r>
            <a:r>
              <a:rPr lang="ru-RU" dirty="0" err="1"/>
              <a:t>аэрацияланатын</a:t>
            </a:r>
            <a:r>
              <a:rPr lang="ru-RU" dirty="0"/>
              <a:t> </a:t>
            </a:r>
            <a:r>
              <a:rPr lang="ru-RU" dirty="0" err="1"/>
              <a:t>ауаны</a:t>
            </a:r>
            <a:r>
              <a:rPr lang="ru-RU" dirty="0"/>
              <a:t>  </a:t>
            </a:r>
            <a:r>
              <a:rPr lang="ru-RU" dirty="0" err="1"/>
              <a:t>заласыздандыру</a:t>
            </a:r>
            <a:r>
              <a:rPr lang="ru-RU" dirty="0"/>
              <a:t>,  </a:t>
            </a:r>
            <a:r>
              <a:rPr lang="ru-RU" dirty="0" err="1"/>
              <a:t>жұмыс</a:t>
            </a:r>
            <a:r>
              <a:rPr lang="ru-RU" dirty="0"/>
              <a:t>  </a:t>
            </a:r>
            <a:r>
              <a:rPr lang="ru-RU" dirty="0" err="1"/>
              <a:t>орындарының</a:t>
            </a:r>
            <a:r>
              <a:rPr lang="ru-RU" dirty="0"/>
              <a:t>  </a:t>
            </a:r>
            <a:r>
              <a:rPr lang="ru-RU" dirty="0" err="1"/>
              <a:t>гермитизациялануы</a:t>
            </a:r>
            <a:r>
              <a:rPr lang="ru-RU" dirty="0"/>
              <a:t>  жоғары  </a:t>
            </a:r>
            <a:r>
              <a:rPr lang="ru-RU" dirty="0" err="1"/>
              <a:t>талаптарға</a:t>
            </a:r>
            <a:r>
              <a:rPr lang="ru-RU" dirty="0"/>
              <a:t>  сай </a:t>
            </a:r>
            <a:r>
              <a:rPr lang="ru-RU" dirty="0" err="1"/>
              <a:t>орындалуы</a:t>
            </a:r>
            <a:r>
              <a:rPr lang="ru-RU" dirty="0"/>
              <a:t>  </a:t>
            </a:r>
            <a:r>
              <a:rPr lang="ru-RU" dirty="0" err="1"/>
              <a:t>қажет</a:t>
            </a:r>
            <a:r>
              <a:rPr lang="ru-RU" dirty="0"/>
              <a:t>.  </a:t>
            </a:r>
            <a:r>
              <a:rPr lang="ru-RU" dirty="0" err="1"/>
              <a:t>Соңғы</a:t>
            </a:r>
            <a:r>
              <a:rPr lang="ru-RU" dirty="0"/>
              <a:t>  </a:t>
            </a:r>
            <a:r>
              <a:rPr lang="ru-RU" dirty="0" err="1"/>
              <a:t>өнімді</a:t>
            </a:r>
            <a:r>
              <a:rPr lang="ru-RU" dirty="0"/>
              <a:t>  </a:t>
            </a:r>
            <a:r>
              <a:rPr lang="ru-RU" dirty="0" err="1"/>
              <a:t>бөліп</a:t>
            </a:r>
            <a:r>
              <a:rPr lang="ru-RU" dirty="0"/>
              <a:t>  </a:t>
            </a:r>
            <a:r>
              <a:rPr lang="ru-RU" dirty="0" err="1"/>
              <a:t>алу</a:t>
            </a:r>
            <a:r>
              <a:rPr lang="ru-RU" dirty="0"/>
              <a:t>  </a:t>
            </a:r>
            <a:r>
              <a:rPr lang="ru-RU" dirty="0" err="1"/>
              <a:t>жəне</a:t>
            </a:r>
            <a:r>
              <a:rPr lang="ru-RU" dirty="0"/>
              <a:t>  </a:t>
            </a:r>
            <a:r>
              <a:rPr lang="ru-RU" dirty="0" err="1"/>
              <a:t>тазалау</a:t>
            </a:r>
            <a:r>
              <a:rPr lang="ru-RU" dirty="0"/>
              <a:t>  </a:t>
            </a:r>
            <a:r>
              <a:rPr lang="ru-RU" dirty="0" err="1"/>
              <a:t>бірнеше</a:t>
            </a:r>
            <a:r>
              <a:rPr lang="ru-RU" dirty="0"/>
              <a:t>  </a:t>
            </a:r>
            <a:r>
              <a:rPr lang="ru-RU" dirty="0" err="1"/>
              <a:t>күрделі</a:t>
            </a:r>
            <a:r>
              <a:rPr lang="ru-RU" dirty="0"/>
              <a:t>  </a:t>
            </a:r>
            <a:r>
              <a:rPr lang="ru-RU" dirty="0" err="1"/>
              <a:t>операциялардан</a:t>
            </a:r>
            <a:r>
              <a:rPr lang="ru-RU" dirty="0"/>
              <a:t> </a:t>
            </a:r>
            <a:r>
              <a:rPr lang="ru-RU" dirty="0" err="1"/>
              <a:t>тұрады</a:t>
            </a:r>
            <a:r>
              <a:rPr lang="ru-RU" dirty="0"/>
              <a:t>.</a:t>
            </a:r>
          </a:p>
          <a:p>
            <a:endParaRPr lang="ru-RU" dirty="0"/>
          </a:p>
        </p:txBody>
      </p:sp>
    </p:spTree>
    <p:extLst>
      <p:ext uri="{BB962C8B-B14F-4D97-AF65-F5344CB8AC3E}">
        <p14:creationId xmlns:p14="http://schemas.microsoft.com/office/powerpoint/2010/main" val="393792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31A172D-B82D-1F26-0C79-E920AAA01E47}"/>
              </a:ext>
            </a:extLst>
          </p:cNvPr>
          <p:cNvSpPr>
            <a:spLocks noGrp="1"/>
          </p:cNvSpPr>
          <p:nvPr>
            <p:ph idx="1"/>
          </p:nvPr>
        </p:nvSpPr>
        <p:spPr>
          <a:xfrm>
            <a:off x="4004441" y="882869"/>
            <a:ext cx="7204841" cy="5158494"/>
          </a:xfrm>
        </p:spPr>
        <p:txBody>
          <a:bodyPr>
            <a:normAutofit/>
          </a:bodyPr>
          <a:lstStyle/>
          <a:p>
            <a:pPr>
              <a:lnSpc>
                <a:spcPct val="90000"/>
              </a:lnSpc>
            </a:pPr>
            <a:r>
              <a:rPr lang="ru-RU" sz="2400" b="0" i="0" dirty="0" err="1">
                <a:effectLst/>
                <a:latin typeface="Times New Roman" panose="02020603050405020304" pitchFamily="18" charset="0"/>
              </a:rPr>
              <a:t>Микробиологиялық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процестер</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халық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шаруашылығының</a:t>
            </a:r>
            <a:r>
              <a:rPr lang="ru-RU" sz="2400" b="0" i="0" dirty="0">
                <a:effectLst/>
                <a:latin typeface="Times New Roman" panose="02020603050405020304" pitchFamily="18" charset="0"/>
              </a:rPr>
              <a:t> </a:t>
            </a:r>
            <a:r>
              <a:rPr lang="en-US" sz="2400" b="0" i="0" dirty="0">
                <a:effectLst/>
                <a:latin typeface="Times New Roman" panose="02020603050405020304" pitchFamily="18" charset="0"/>
              </a:rPr>
              <a:t>ə</a:t>
            </a:r>
            <a:r>
              <a:rPr lang="ru-RU" sz="2400" b="0" i="0" dirty="0">
                <a:effectLst/>
                <a:latin typeface="Times New Roman" panose="02020603050405020304" pitchFamily="18" charset="0"/>
              </a:rPr>
              <a:t>р </a:t>
            </a:r>
            <a:r>
              <a:rPr lang="ru-RU" sz="2400" b="0" i="0" dirty="0" err="1">
                <a:effectLst/>
                <a:latin typeface="Times New Roman" panose="02020603050405020304" pitchFamily="18" charset="0"/>
              </a:rPr>
              <a:t>түрлі</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салаларында</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кең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пайдаланылады</a:t>
            </a:r>
            <a:r>
              <a:rPr lang="ru-RU" sz="2400" b="0" i="0" dirty="0">
                <a:effectLst/>
                <a:latin typeface="Times New Roman" panose="02020603050405020304" pitchFamily="18" charset="0"/>
              </a:rPr>
              <a:t>. Биологиялық ж</a:t>
            </a:r>
            <a:r>
              <a:rPr lang="en-US" sz="2400" b="0" i="0" dirty="0">
                <a:effectLst/>
                <a:latin typeface="Times New Roman" panose="02020603050405020304" pitchFamily="18" charset="0"/>
              </a:rPr>
              <a:t>ə</a:t>
            </a:r>
            <a:r>
              <a:rPr lang="ru-RU" sz="2400" b="0" i="0" dirty="0">
                <a:effectLst/>
                <a:latin typeface="Times New Roman" panose="02020603050405020304" pitchFamily="18" charset="0"/>
              </a:rPr>
              <a:t>не </a:t>
            </a:r>
            <a:r>
              <a:rPr lang="ru-RU" sz="2400" b="0" i="0" dirty="0" err="1">
                <a:effectLst/>
                <a:latin typeface="Times New Roman" panose="02020603050405020304" pitchFamily="18" charset="0"/>
              </a:rPr>
              <a:t>инженерлік</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ғылымдардың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жетістіктері</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бірқатар</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тағамдық</a:t>
            </a:r>
            <a:r>
              <a:rPr lang="ru-RU" sz="2400" b="0" i="0" dirty="0">
                <a:effectLst/>
                <a:latin typeface="Times New Roman" panose="02020603050405020304" pitchFamily="18" charset="0"/>
              </a:rPr>
              <a:t> ж</a:t>
            </a:r>
            <a:r>
              <a:rPr lang="en-US" sz="2400" b="0" i="0" dirty="0">
                <a:effectLst/>
                <a:latin typeface="Times New Roman" panose="02020603050405020304" pitchFamily="18" charset="0"/>
              </a:rPr>
              <a:t>ə</a:t>
            </a:r>
            <a:r>
              <a:rPr lang="ru-RU" sz="2400" b="0" i="0" dirty="0">
                <a:effectLst/>
                <a:latin typeface="Times New Roman" panose="02020603050405020304" pitchFamily="18" charset="0"/>
              </a:rPr>
              <a:t>не </a:t>
            </a:r>
            <a:r>
              <a:rPr lang="ru-RU" sz="2400" b="0" i="0" u="none" strike="noStrike" dirty="0" err="1">
                <a:effectLst/>
                <a:latin typeface="Times New Roman" panose="02020603050405020304" pitchFamily="18" charset="0"/>
                <a:hlinkClick r:id="rId2"/>
              </a:rPr>
              <a:t>жемдік</a:t>
            </a:r>
            <a:r>
              <a:rPr lang="ru-RU" sz="2400" b="0" i="0" u="none" strike="noStrike" dirty="0">
                <a:effectLst/>
                <a:latin typeface="Times New Roman" panose="02020603050405020304" pitchFamily="18" charset="0"/>
                <a:hlinkClick r:id="rId2"/>
              </a:rPr>
              <a:t> </a:t>
            </a:r>
            <a:r>
              <a:rPr lang="ru-RU" sz="2400" b="0" i="0" u="none" strike="noStrike" dirty="0" err="1">
                <a:effectLst/>
                <a:latin typeface="Times New Roman" panose="02020603050405020304" pitchFamily="18" charset="0"/>
                <a:hlinkClick r:id="rId2"/>
              </a:rPr>
              <a:t>өнімдердің</a:t>
            </a:r>
            <a:r>
              <a:rPr lang="ru-RU" sz="2400" b="0" i="0" dirty="0">
                <a:effectLst/>
                <a:latin typeface="Times New Roman" panose="02020603050405020304" pitchFamily="18" charset="0"/>
              </a:rPr>
              <a:t>, д</a:t>
            </a:r>
            <a:r>
              <a:rPr lang="en-US" sz="2400" b="0" i="0" dirty="0">
                <a:effectLst/>
                <a:latin typeface="Times New Roman" panose="02020603050405020304" pitchFamily="18" charset="0"/>
              </a:rPr>
              <a:t>ə</a:t>
            </a:r>
            <a:r>
              <a:rPr lang="ru-RU" sz="2400" b="0" i="0" dirty="0" err="1">
                <a:effectLst/>
                <a:latin typeface="Times New Roman" panose="02020603050405020304" pitchFamily="18" charset="0"/>
              </a:rPr>
              <a:t>рі</a:t>
            </a:r>
            <a:r>
              <a:rPr lang="ru-RU" sz="2400" b="0" i="0" dirty="0">
                <a:effectLst/>
                <a:latin typeface="Times New Roman" panose="02020603050405020304" pitchFamily="18" charset="0"/>
              </a:rPr>
              <a:t>-д</a:t>
            </a:r>
            <a:r>
              <a:rPr lang="en-US" sz="2400" b="0" i="0" dirty="0">
                <a:effectLst/>
                <a:latin typeface="Times New Roman" panose="02020603050405020304" pitchFamily="18" charset="0"/>
              </a:rPr>
              <a:t>ə</a:t>
            </a:r>
            <a:r>
              <a:rPr lang="ru-RU" sz="2400" b="0" i="0" dirty="0" err="1">
                <a:effectLst/>
                <a:latin typeface="Times New Roman" panose="02020603050405020304" pitchFamily="18" charset="0"/>
              </a:rPr>
              <a:t>рмектердің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органикалық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заттардың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микробиологиялық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өндірістерінің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өндіріс</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қарқынын</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жоғарылатуға</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мүмкіндік</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тудырады</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Биотехнологияның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жетістіктері</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микробиологиялық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өндірісті</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атап</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айтқанда</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жемдік</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ақуыз</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аминоқышқылдар</a:t>
            </a:r>
            <a:r>
              <a:rPr lang="ru-RU" sz="2400" b="0" i="0" dirty="0">
                <a:effectLst/>
                <a:latin typeface="Times New Roman" panose="02020603050405020304" pitchFamily="18" charset="0"/>
              </a:rPr>
              <a:t>, ферменттер, д</a:t>
            </a:r>
            <a:r>
              <a:rPr lang="en-US" sz="2400" b="0" i="0" dirty="0">
                <a:effectLst/>
                <a:latin typeface="Times New Roman" panose="02020603050405020304" pitchFamily="18" charset="0"/>
              </a:rPr>
              <a:t>ə</a:t>
            </a:r>
            <a:r>
              <a:rPr lang="ru-RU" sz="2400" b="0" i="0" dirty="0" err="1">
                <a:effectLst/>
                <a:latin typeface="Times New Roman" panose="02020603050405020304" pitchFamily="18" charset="0"/>
              </a:rPr>
              <a:t>румендер</a:t>
            </a:r>
            <a:r>
              <a:rPr lang="ru-RU" sz="2400" b="0" i="0" dirty="0">
                <a:effectLst/>
                <a:latin typeface="Times New Roman" panose="02020603050405020304" pitchFamily="18" charset="0"/>
              </a:rPr>
              <a:t>, </a:t>
            </a:r>
            <a:r>
              <a:rPr lang="ru-RU" sz="2400" b="0" i="0" u="none" strike="noStrike" dirty="0" err="1">
                <a:effectLst/>
                <a:latin typeface="Times New Roman" panose="02020603050405020304" pitchFamily="18" charset="0"/>
                <a:hlinkClick r:id="rId3"/>
              </a:rPr>
              <a:t>антибиотиктер</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өсімдіктердің</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биологиялық</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қорғану</a:t>
            </a:r>
            <a:r>
              <a:rPr lang="ru-RU" sz="2400" b="0" i="0" dirty="0">
                <a:effectLst/>
                <a:latin typeface="Times New Roman" panose="02020603050405020304" pitchFamily="18" charset="0"/>
              </a:rPr>
              <a:t> т</a:t>
            </a:r>
            <a:r>
              <a:rPr lang="en-US" sz="2400" b="0" i="0" dirty="0">
                <a:effectLst/>
                <a:latin typeface="Times New Roman" panose="02020603050405020304" pitchFamily="18" charset="0"/>
              </a:rPr>
              <a:t>ə</a:t>
            </a:r>
            <a:r>
              <a:rPr lang="ru-RU" sz="2400" b="0" i="0" dirty="0" err="1">
                <a:effectLst/>
                <a:latin typeface="Times New Roman" panose="02020603050405020304" pitchFamily="18" charset="0"/>
              </a:rPr>
              <a:t>сілдері</a:t>
            </a:r>
            <a:r>
              <a:rPr lang="ru-RU" sz="2400" b="0" i="0" dirty="0">
                <a:effectLst/>
                <a:latin typeface="Times New Roman" panose="02020603050405020304" pitchFamily="18" charset="0"/>
              </a:rPr>
              <a:t> ж</a:t>
            </a:r>
            <a:r>
              <a:rPr lang="en-US" sz="2400" b="0" i="0" dirty="0">
                <a:effectLst/>
                <a:latin typeface="Times New Roman" panose="02020603050405020304" pitchFamily="18" charset="0"/>
              </a:rPr>
              <a:t>ə</a:t>
            </a:r>
            <a:r>
              <a:rPr lang="ru-RU" sz="2400" b="0" i="0" dirty="0">
                <a:effectLst/>
                <a:latin typeface="Times New Roman" panose="02020603050405020304" pitchFamily="18" charset="0"/>
              </a:rPr>
              <a:t>не </a:t>
            </a:r>
            <a:r>
              <a:rPr lang="ru-RU" sz="2400" b="0" i="0" dirty="0" err="1">
                <a:effectLst/>
                <a:latin typeface="Times New Roman" panose="02020603050405020304" pitchFamily="18" charset="0"/>
              </a:rPr>
              <a:t>бактериялы</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тыңайтқыштар</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өндірістерін</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үдемелі</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екпінмен</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дамытуға</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мүмкіндік</a:t>
            </a:r>
            <a:r>
              <a:rPr lang="ru-RU" sz="2400" b="0" i="0" dirty="0">
                <a:effectLst/>
                <a:latin typeface="Times New Roman" panose="02020603050405020304" pitchFamily="18" charset="0"/>
              </a:rPr>
              <a:t> </a:t>
            </a:r>
            <a:r>
              <a:rPr lang="ru-RU" sz="2400" b="0" i="0" dirty="0" err="1">
                <a:effectLst/>
                <a:latin typeface="Times New Roman" panose="02020603050405020304" pitchFamily="18" charset="0"/>
              </a:rPr>
              <a:t>береді</a:t>
            </a:r>
            <a:r>
              <a:rPr lang="ru-RU" sz="2400" b="0" i="0" dirty="0">
                <a:effectLst/>
                <a:latin typeface="Times New Roman" panose="02020603050405020304" pitchFamily="18" charset="0"/>
              </a:rPr>
              <a:t>.</a:t>
            </a:r>
            <a:endParaRPr lang="ru-KZ" sz="2400" dirty="0"/>
          </a:p>
        </p:txBody>
      </p:sp>
      <p:pic>
        <p:nvPicPr>
          <p:cNvPr id="1026" name="Picture 2" descr="Департамент промышленной политики ИНФОРМАЦИЯ О РЕЗУЛЬТАТАХ АНАЛИЗА">
            <a:extLst>
              <a:ext uri="{FF2B5EF4-FFF2-40B4-BE49-F238E27FC236}">
                <a16:creationId xmlns:a16="http://schemas.microsoft.com/office/drawing/2014/main" id="{BE25CF8F-65C0-C8E9-859A-D2C4BE567F9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156" r="17944"/>
          <a:stretch/>
        </p:blipFill>
        <p:spPr bwMode="auto">
          <a:xfrm>
            <a:off x="677334" y="1749428"/>
            <a:ext cx="3144597" cy="3882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780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C40156-744B-5302-F185-325D0D515F1B}"/>
              </a:ext>
            </a:extLst>
          </p:cNvPr>
          <p:cNvSpPr>
            <a:spLocks noGrp="1"/>
          </p:cNvSpPr>
          <p:nvPr>
            <p:ph idx="1"/>
          </p:nvPr>
        </p:nvSpPr>
        <p:spPr>
          <a:xfrm>
            <a:off x="677333" y="599091"/>
            <a:ext cx="10831495" cy="5959364"/>
          </a:xfrm>
        </p:spPr>
        <p:txBody>
          <a:bodyPr>
            <a:normAutofit lnSpcReduction="10000"/>
          </a:bodyPr>
          <a:lstStyle/>
          <a:p>
            <a:pPr algn="l"/>
            <a:r>
              <a:rPr lang="ru-RU" sz="2400" b="0" i="0" dirty="0" err="1">
                <a:solidFill>
                  <a:srgbClr val="000000"/>
                </a:solidFill>
                <a:effectLst/>
                <a:latin typeface="Times New Roman" panose="02020603050405020304" pitchFamily="18" charset="0"/>
              </a:rPr>
              <a:t>Қазір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микроорганизмнің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табиғи</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штамдарын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таңдап</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алғаннан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кейін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бактериалды</a:t>
            </a:r>
            <a:r>
              <a:rPr lang="ru-RU" sz="2400" b="0" i="0" dirty="0">
                <a:solidFill>
                  <a:srgbClr val="000000"/>
                </a:solidFill>
                <a:effectLst/>
                <a:latin typeface="Times New Roman" panose="02020603050405020304" pitchFamily="18" charset="0"/>
              </a:rPr>
              <a:t> азот </a:t>
            </a:r>
            <a:r>
              <a:rPr lang="ru-RU" sz="2400" b="0" i="0" dirty="0" err="1">
                <a:solidFill>
                  <a:srgbClr val="000000"/>
                </a:solidFill>
                <a:effectLst/>
                <a:latin typeface="Times New Roman" panose="02020603050405020304" pitchFamily="18" charset="0"/>
              </a:rPr>
              <a:t>тыңайтқышын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биопестицидтер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есебінде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микробты</a:t>
            </a:r>
            <a:r>
              <a:rPr lang="ru-RU" sz="2400" b="0" i="0" dirty="0">
                <a:solidFill>
                  <a:srgbClr val="000000"/>
                </a:solidFill>
                <a:effectLst/>
                <a:latin typeface="Times New Roman" panose="02020603050405020304" pitchFamily="18" charset="0"/>
              </a:rPr>
              <a:t> биомасса </a:t>
            </a:r>
            <a:r>
              <a:rPr lang="ru-RU" sz="2400" b="0" i="0" dirty="0" err="1">
                <a:solidFill>
                  <a:srgbClr val="000000"/>
                </a:solidFill>
                <a:effectLst/>
                <a:latin typeface="Times New Roman" panose="02020603050405020304" pitchFamily="18" charset="0"/>
              </a:rPr>
              <a:t>өндірісі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үшін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қолданылады.Тамақ</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өнімдері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өндірісінде</a:t>
            </a:r>
            <a:r>
              <a:rPr lang="ru-RU" sz="2400" b="0" i="0" dirty="0">
                <a:solidFill>
                  <a:srgbClr val="000000"/>
                </a:solidFill>
                <a:effectLst/>
                <a:latin typeface="Times New Roman" panose="02020603050405020304" pitchFamily="18" charset="0"/>
              </a:rPr>
              <a:t> және </a:t>
            </a:r>
            <a:r>
              <a:rPr lang="ru-RU" sz="2400" b="0" i="0" dirty="0" err="1">
                <a:solidFill>
                  <a:srgbClr val="000000"/>
                </a:solidFill>
                <a:effectLst/>
                <a:latin typeface="Times New Roman" panose="02020603050405020304" pitchFamily="18" charset="0"/>
              </a:rPr>
              <a:t>халық</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шаруашылығының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басқа</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салаларында</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қолданылады</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Бірақ</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өндірістік</a:t>
            </a:r>
            <a:r>
              <a:rPr lang="ru-RU" sz="2400" b="0" i="0" dirty="0">
                <a:solidFill>
                  <a:srgbClr val="000000"/>
                </a:solidFill>
                <a:effectLst/>
                <a:latin typeface="Times New Roman" panose="02020603050405020304" pitchFamily="18" charset="0"/>
              </a:rPr>
              <a:t> микроорганизмдердің </a:t>
            </a:r>
            <a:r>
              <a:rPr lang="ru-RU" sz="2400" b="0" i="0" dirty="0" err="1">
                <a:solidFill>
                  <a:srgbClr val="000000"/>
                </a:solidFill>
                <a:effectLst/>
                <a:latin typeface="Times New Roman" panose="02020603050405020304" pitchFamily="18" charset="0"/>
              </a:rPr>
              <a:t>негізгі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контингентті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болып</a:t>
            </a:r>
            <a:r>
              <a:rPr lang="ru-RU" sz="2400" b="0" i="0" dirty="0">
                <a:solidFill>
                  <a:srgbClr val="000000"/>
                </a:solidFill>
                <a:effectLst/>
                <a:latin typeface="Times New Roman" panose="02020603050405020304" pitchFamily="18" charset="0"/>
              </a:rPr>
              <a:t> жасанды </a:t>
            </a:r>
            <a:r>
              <a:rPr lang="ru-RU" sz="2400" b="0" i="0" dirty="0" err="1">
                <a:solidFill>
                  <a:srgbClr val="000000"/>
                </a:solidFill>
                <a:effectLst/>
                <a:latin typeface="Times New Roman" panose="02020603050405020304" pitchFamily="18" charset="0"/>
              </a:rPr>
              <a:t>селектирленген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штамдар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саналады</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Демек</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өндірісте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штамның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үш</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түрі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қоданылады</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табиғи</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штамдар</a:t>
            </a:r>
            <a:r>
              <a:rPr lang="ru-RU" sz="2400" b="0" i="0" dirty="0">
                <a:solidFill>
                  <a:srgbClr val="000000"/>
                </a:solidFill>
                <a:effectLst/>
                <a:latin typeface="Times New Roman" panose="02020603050405020304" pitchFamily="18" charset="0"/>
              </a:rPr>
              <a:t>, жасанды </a:t>
            </a:r>
            <a:r>
              <a:rPr lang="ru-RU" sz="2400" b="0" i="0" dirty="0" err="1">
                <a:solidFill>
                  <a:srgbClr val="000000"/>
                </a:solidFill>
                <a:effectLst/>
                <a:latin typeface="Times New Roman" panose="02020603050405020304" pitchFamily="18" charset="0"/>
              </a:rPr>
              <a:t>немесе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табиғи</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жақсысын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таңдаған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индуцирленген</a:t>
            </a:r>
            <a:r>
              <a:rPr lang="ru-RU" sz="2400" b="0" i="0" dirty="0">
                <a:solidFill>
                  <a:srgbClr val="000000"/>
                </a:solidFill>
                <a:effectLst/>
                <a:latin typeface="Times New Roman" panose="02020603050405020304" pitchFamily="18" charset="0"/>
              </a:rPr>
              <a:t> мутация </a:t>
            </a:r>
            <a:r>
              <a:rPr lang="ru-RU" sz="2400" b="0" i="0" dirty="0" err="1">
                <a:solidFill>
                  <a:srgbClr val="000000"/>
                </a:solidFill>
                <a:effectLst/>
                <a:latin typeface="Times New Roman" panose="02020603050405020304" pitchFamily="18" charset="0"/>
              </a:rPr>
              <a:t>нәтижесінде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гендік</a:t>
            </a:r>
            <a:r>
              <a:rPr lang="ru-RU" sz="2400" b="0" i="0" dirty="0">
                <a:solidFill>
                  <a:srgbClr val="000000"/>
                </a:solidFill>
                <a:effectLst/>
                <a:latin typeface="Times New Roman" panose="02020603050405020304" pitchFamily="18" charset="0"/>
              </a:rPr>
              <a:t> және </a:t>
            </a:r>
            <a:r>
              <a:rPr lang="ru-RU" sz="2400" b="0" i="0" dirty="0" err="1">
                <a:solidFill>
                  <a:srgbClr val="000000"/>
                </a:solidFill>
                <a:effectLst/>
                <a:latin typeface="Times New Roman" panose="02020603050405020304" pitchFamily="18" charset="0"/>
              </a:rPr>
              <a:t>клеткалық</a:t>
            </a:r>
            <a:r>
              <a:rPr lang="ru-RU" sz="2400" b="0" i="0" dirty="0">
                <a:solidFill>
                  <a:srgbClr val="000000"/>
                </a:solidFill>
                <a:effectLst/>
                <a:latin typeface="Times New Roman" panose="02020603050405020304" pitchFamily="18" charset="0"/>
              </a:rPr>
              <a:t> инженерия </a:t>
            </a:r>
            <a:r>
              <a:rPr lang="ru-RU" sz="2400" b="0" i="0" dirty="0" err="1">
                <a:solidFill>
                  <a:srgbClr val="000000"/>
                </a:solidFill>
                <a:effectLst/>
                <a:latin typeface="Times New Roman" panose="02020603050405020304" pitchFamily="18" charset="0"/>
              </a:rPr>
              <a:t>әдісінің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нәтижесінде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алынған</a:t>
            </a:r>
            <a:r>
              <a:rPr lang="ru-RU" sz="2400" b="0" i="0" dirty="0">
                <a:solidFill>
                  <a:srgbClr val="000000"/>
                </a:solidFill>
                <a:effectLst/>
                <a:latin typeface="Times New Roman" panose="02020603050405020304" pitchFamily="18" charset="0"/>
              </a:rPr>
              <a:t> штамм </a:t>
            </a:r>
            <a:r>
              <a:rPr lang="ru-RU" sz="2400" b="0" i="0" dirty="0" err="1">
                <a:solidFill>
                  <a:srgbClr val="000000"/>
                </a:solidFill>
                <a:effectLst/>
                <a:latin typeface="Times New Roman" panose="02020603050405020304" pitchFamily="18" charset="0"/>
              </a:rPr>
              <a:t>культурасы</a:t>
            </a:r>
            <a:r>
              <a:rPr lang="ru-RU" sz="2400" b="0" i="0" dirty="0">
                <a:solidFill>
                  <a:srgbClr val="000000"/>
                </a:solidFill>
                <a:effectLst/>
                <a:latin typeface="Times New Roman" panose="02020603050405020304" pitchFamily="18" charset="0"/>
              </a:rPr>
              <a:t>.</a:t>
            </a:r>
          </a:p>
          <a:p>
            <a:pPr algn="l"/>
            <a:r>
              <a:rPr lang="ru-RU" sz="2400" b="0" i="0" dirty="0">
                <a:solidFill>
                  <a:srgbClr val="000000"/>
                </a:solidFill>
                <a:effectLst/>
                <a:latin typeface="Times New Roman" panose="02020603050405020304" pitchFamily="18" charset="0"/>
              </a:rPr>
              <a:t> Микроорганизм </a:t>
            </a:r>
            <a:r>
              <a:rPr lang="ru-RU" sz="2400" b="0" i="0" dirty="0" err="1">
                <a:solidFill>
                  <a:srgbClr val="000000"/>
                </a:solidFill>
                <a:effectLst/>
                <a:latin typeface="Times New Roman" panose="02020603050405020304" pitchFamily="18" charset="0"/>
              </a:rPr>
              <a:t>продуцентін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кеңінен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қолданып</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әртүрлі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өнімнің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бағалы</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биожасанды</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қасиетті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игертін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өмір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сүруге</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қабілеттілігін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алдымен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өнімділігі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жоғарғы</a:t>
            </a:r>
            <a:r>
              <a:rPr lang="ru-RU" sz="2400" b="0" i="0" dirty="0">
                <a:solidFill>
                  <a:srgbClr val="000000"/>
                </a:solidFill>
                <a:effectLst/>
                <a:latin typeface="Times New Roman" panose="02020603050405020304" pitchFamily="18" charset="0"/>
              </a:rPr>
              <a:t> штамм </a:t>
            </a:r>
            <a:r>
              <a:rPr lang="ru-RU" sz="2400" b="0" i="0" dirty="0" err="1">
                <a:solidFill>
                  <a:srgbClr val="000000"/>
                </a:solidFill>
                <a:effectLst/>
                <a:latin typeface="Times New Roman" panose="02020603050405020304" pitchFamily="18" charset="0"/>
              </a:rPr>
              <a:t>алу</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Мұның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шешімін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микробиологпен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тығыз</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байланысқан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генетикпен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сондай-ақ</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гендік</a:t>
            </a:r>
            <a:r>
              <a:rPr lang="ru-RU" sz="2400" b="0" i="0" dirty="0">
                <a:solidFill>
                  <a:srgbClr val="000000"/>
                </a:solidFill>
                <a:effectLst/>
                <a:latin typeface="Times New Roman" panose="02020603050405020304" pitchFamily="18" charset="0"/>
              </a:rPr>
              <a:t> инженерия </a:t>
            </a:r>
            <a:r>
              <a:rPr lang="ru-RU" sz="2400" b="0" i="0" dirty="0" err="1">
                <a:solidFill>
                  <a:srgbClr val="000000"/>
                </a:solidFill>
                <a:effectLst/>
                <a:latin typeface="Times New Roman" panose="02020603050405020304" pitchFamily="18" charset="0"/>
              </a:rPr>
              <a:t>әдісін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меңгерген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мамандар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шешеді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Қойылған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қасиетімен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микроорганизмдер</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өндірісі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үшін</a:t>
            </a:r>
            <a:r>
              <a:rPr lang="ru-RU" sz="2400" b="0" i="0" dirty="0">
                <a:solidFill>
                  <a:srgbClr val="000000"/>
                </a:solidFill>
                <a:effectLst/>
                <a:latin typeface="Times New Roman" panose="02020603050405020304" pitchFamily="18" charset="0"/>
              </a:rPr>
              <a:t> ген </a:t>
            </a:r>
            <a:r>
              <a:rPr lang="ru-RU" sz="2400" b="0" i="0" dirty="0" err="1">
                <a:solidFill>
                  <a:srgbClr val="000000"/>
                </a:solidFill>
                <a:effectLst/>
                <a:latin typeface="Times New Roman" panose="02020603050405020304" pitchFamily="18" charset="0"/>
              </a:rPr>
              <a:t>инженериясының</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арқасында</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құруға</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мүмкіндік</a:t>
            </a:r>
            <a:r>
              <a:rPr lang="ru-RU" sz="2400" b="0" i="0" dirty="0">
                <a:solidFill>
                  <a:srgbClr val="000000"/>
                </a:solidFill>
                <a:effectLst/>
                <a:latin typeface="Times New Roman" panose="02020603050405020304" pitchFamily="18" charset="0"/>
              </a:rPr>
              <a:t> бар. </a:t>
            </a:r>
            <a:r>
              <a:rPr lang="ru-RU" sz="2400" b="0" i="0" dirty="0" err="1">
                <a:solidFill>
                  <a:srgbClr val="000000"/>
                </a:solidFill>
                <a:effectLst/>
                <a:latin typeface="Times New Roman" panose="02020603050405020304" pitchFamily="18" charset="0"/>
              </a:rPr>
              <a:t>Демек</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бұл</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микроорганизмді</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қолдану</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аумағын</a:t>
            </a:r>
            <a:r>
              <a:rPr lang="ru-RU" sz="2400" b="0" i="0" dirty="0">
                <a:solidFill>
                  <a:srgbClr val="000000"/>
                </a:solidFill>
                <a:effectLst/>
                <a:latin typeface="Times New Roman" panose="02020603050405020304" pitchFamily="18" charset="0"/>
              </a:rPr>
              <a:t> </a:t>
            </a:r>
            <a:r>
              <a:rPr lang="ru-RU" sz="2400" b="0" i="0" dirty="0" err="1">
                <a:solidFill>
                  <a:srgbClr val="000000"/>
                </a:solidFill>
                <a:effectLst/>
                <a:latin typeface="Times New Roman" panose="02020603050405020304" pitchFamily="18" charset="0"/>
              </a:rPr>
              <a:t>кеңейтеді</a:t>
            </a:r>
            <a:r>
              <a:rPr lang="ru-RU" sz="2400" b="0" i="0" dirty="0">
                <a:solidFill>
                  <a:srgbClr val="000000"/>
                </a:solidFill>
                <a:effectLst/>
                <a:latin typeface="Times New Roman" panose="02020603050405020304" pitchFamily="18" charset="0"/>
              </a:rPr>
              <a:t>.</a:t>
            </a:r>
          </a:p>
          <a:p>
            <a:endParaRPr lang="ru-KZ" dirty="0"/>
          </a:p>
        </p:txBody>
      </p:sp>
    </p:spTree>
    <p:extLst>
      <p:ext uri="{BB962C8B-B14F-4D97-AF65-F5344CB8AC3E}">
        <p14:creationId xmlns:p14="http://schemas.microsoft.com/office/powerpoint/2010/main" val="163439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320800"/>
          </a:xfrm>
        </p:spPr>
        <p:txBody>
          <a:bodyPr anchor="t">
            <a:normAutofit/>
          </a:bodyPr>
          <a:lstStyle/>
          <a:p>
            <a:pPr>
              <a:lnSpc>
                <a:spcPct val="90000"/>
              </a:lnSpc>
            </a:pPr>
            <a:r>
              <a:rPr lang="ru-RU" sz="2800" b="1" err="1"/>
              <a:t>Микробиологиялық</a:t>
            </a:r>
            <a:r>
              <a:rPr lang="ru-RU" sz="2800" b="1"/>
              <a:t> </a:t>
            </a:r>
            <a:r>
              <a:rPr lang="ru-RU" sz="2800" b="1" err="1"/>
              <a:t>синтездің</a:t>
            </a:r>
            <a:r>
              <a:rPr lang="ru-RU" sz="2800" b="1"/>
              <a:t> </a:t>
            </a:r>
            <a:r>
              <a:rPr lang="ru-RU" sz="2800" b="1" err="1"/>
              <a:t>өнімдерін</a:t>
            </a:r>
            <a:r>
              <a:rPr lang="ru-RU" sz="2800" b="1"/>
              <a:t> 3 </a:t>
            </a:r>
            <a:r>
              <a:rPr lang="ru-RU" sz="2800" b="1" err="1"/>
              <a:t>түрге</a:t>
            </a:r>
            <a:r>
              <a:rPr lang="ru-RU" sz="2800" b="1"/>
              <a:t> </a:t>
            </a:r>
            <a:r>
              <a:rPr lang="ru-RU" sz="2800" b="1" err="1"/>
              <a:t>бөледі</a:t>
            </a:r>
            <a:r>
              <a:rPr lang="ru-RU" sz="2800" b="1"/>
              <a:t>:</a:t>
            </a:r>
            <a:br>
              <a:rPr lang="ru-RU" sz="2800"/>
            </a:br>
            <a:endParaRPr lang="ru-RU" sz="2800"/>
          </a:p>
        </p:txBody>
      </p:sp>
      <p:sp>
        <p:nvSpPr>
          <p:cNvPr id="3" name="Объект 2"/>
          <p:cNvSpPr>
            <a:spLocks noGrp="1"/>
          </p:cNvSpPr>
          <p:nvPr>
            <p:ph idx="1"/>
          </p:nvPr>
        </p:nvSpPr>
        <p:spPr>
          <a:xfrm>
            <a:off x="677334" y="2160589"/>
            <a:ext cx="3957349" cy="3880773"/>
          </a:xfrm>
        </p:spPr>
        <p:txBody>
          <a:bodyPr>
            <a:normAutofit/>
          </a:bodyPr>
          <a:lstStyle/>
          <a:p>
            <a:r>
              <a:rPr lang="ru-RU"/>
              <a:t>1.	Негізгі	активті	компоненті	ретінде	тіршілік	етуге	қабілетті,	тірі микроорганизмдерден  тұратын  биологиялық  препараттар  (өсімдіктерді  қорғайтын  заттар, бактериялық тыңайтқыштар, ұйытқылар т.б.).</a:t>
            </a:r>
          </a:p>
          <a:p>
            <a:endParaRPr lang="ru-RU" dirty="0"/>
          </a:p>
        </p:txBody>
      </p:sp>
      <p:pic>
        <p:nvPicPr>
          <p:cNvPr id="2050" name="Picture 2" descr="Описание для «Промышленная микробиология и биотехнология»">
            <a:extLst>
              <a:ext uri="{FF2B5EF4-FFF2-40B4-BE49-F238E27FC236}">
                <a16:creationId xmlns:a16="http://schemas.microsoft.com/office/drawing/2014/main" id="{A870932B-3C69-6899-C97F-71EA85ECC7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932" b="-1"/>
          <a:stretch/>
        </p:blipFill>
        <p:spPr bwMode="auto">
          <a:xfrm>
            <a:off x="4857451" y="2159331"/>
            <a:ext cx="4415050" cy="3882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4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105" name="Rectangle 410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07" name="Straight Connector 410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109" name="Straight Connector 410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11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1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15" name="Isosceles Triangle 411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1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19" name="Isosceles Triangle 411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21" name="Freeform: Shape 412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7251" y="2047478"/>
            <a:ext cx="3856774" cy="285194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noGrp="1"/>
          </p:cNvSpPr>
          <p:nvPr>
            <p:ph idx="1"/>
          </p:nvPr>
        </p:nvSpPr>
        <p:spPr>
          <a:xfrm>
            <a:off x="7181725" y="2837329"/>
            <a:ext cx="4512988" cy="3317938"/>
          </a:xfrm>
        </p:spPr>
        <p:txBody>
          <a:bodyPr anchor="t">
            <a:normAutofit/>
          </a:bodyPr>
          <a:lstStyle/>
          <a:p>
            <a:r>
              <a:rPr lang="ru-RU">
                <a:solidFill>
                  <a:srgbClr val="FFFFFF"/>
                </a:solidFill>
              </a:rPr>
              <a:t>2.	Инактивирленген	клеткалар	жəне	олардың	өңделген	өнімдерінен	құрылған биологиялық препараттар (азықтық ашытқылар, саңырауқұлақтың мицелиялары).</a:t>
            </a:r>
          </a:p>
          <a:p>
            <a:endParaRPr lang="ru-RU">
              <a:solidFill>
                <a:srgbClr val="FFFFFF"/>
              </a:solidFill>
            </a:endParaRPr>
          </a:p>
        </p:txBody>
      </p:sp>
    </p:spTree>
    <p:extLst>
      <p:ext uri="{BB962C8B-B14F-4D97-AF65-F5344CB8AC3E}">
        <p14:creationId xmlns:p14="http://schemas.microsoft.com/office/powerpoint/2010/main" val="182253886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51</TotalTime>
  <Words>1651</Words>
  <Application>Microsoft Office PowerPoint</Application>
  <PresentationFormat>Широкоэкранный</PresentationFormat>
  <Paragraphs>91</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21</vt:i4>
      </vt:variant>
    </vt:vector>
  </HeadingPairs>
  <TitlesOfParts>
    <vt:vector size="27" baseType="lpstr">
      <vt:lpstr>Arial</vt:lpstr>
      <vt:lpstr>Times New Roman</vt:lpstr>
      <vt:lpstr>Trebuchet MS</vt:lpstr>
      <vt:lpstr>Wingdings 3</vt:lpstr>
      <vt:lpstr>Аспект</vt:lpstr>
      <vt:lpstr>1_Аспект</vt:lpstr>
      <vt:lpstr>Ауылшаруашылық өнімдерін алудағы микробиологияның маңызы</vt:lpstr>
      <vt:lpstr>Презентация PowerPoint</vt:lpstr>
      <vt:lpstr>Көп тоннажды өндіріс</vt:lpstr>
      <vt:lpstr>Презентация PowerPoint</vt:lpstr>
      <vt:lpstr>Аз  тоннажды  өндіріс</vt:lpstr>
      <vt:lpstr>Презентация PowerPoint</vt:lpstr>
      <vt:lpstr>Презентация PowerPoint</vt:lpstr>
      <vt:lpstr>Микробиологиялық синтездің өнімдерін 3 түрге бөледі: </vt:lpstr>
      <vt:lpstr>Презентация PowerPoint</vt:lpstr>
      <vt:lpstr>Презентация PowerPoint</vt:lpstr>
      <vt:lpstr>Бұл өнімдерді химиялық табиғатына жəне өндіруші (продуцент) микробтық клеткалар үшін мəніне байланысты 3 топқа бөледі: </vt:lpstr>
      <vt:lpstr>Презентация PowerPoint</vt:lpstr>
      <vt:lpstr>Презентация PowerPoint</vt:lpstr>
      <vt:lpstr>Өндірістің биосинтезі  үшін  микроорганизмдердің кейбір топтары  төменде келтірілген</vt:lpstr>
      <vt:lpstr>Презентация PowerPoint</vt:lpstr>
      <vt:lpstr>Воробьевтің  қойған талабы бойынша өнім алуға арналған штамм келесі талапқа сәйкес болады: </vt:lpstr>
      <vt:lpstr>Презентация PowerPoint</vt:lpstr>
      <vt:lpstr>Микроорганизм продуцентін кеңінен қолданып әртүрлі өнімнің, бағалы биожасанды қасиетті игертін өмір сүруге қабілеттілігін алдымен өнімділігі жоғарғы штамм алу</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Ауылшаруашылық өнімдерін алудағы микробиологияның маңызы</dc:title>
  <dc:creator>Мамытова Нургуль</dc:creator>
  <cp:lastModifiedBy>Мамытова Нургуль</cp:lastModifiedBy>
  <cp:revision>5</cp:revision>
  <dcterms:created xsi:type="dcterms:W3CDTF">2022-09-27T07:36:46Z</dcterms:created>
  <dcterms:modified xsi:type="dcterms:W3CDTF">2022-09-27T19:33:15Z</dcterms:modified>
</cp:coreProperties>
</file>